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57" r:id="rId4"/>
    <p:sldId id="272" r:id="rId5"/>
    <p:sldId id="269" r:id="rId6"/>
    <p:sldId id="259" r:id="rId7"/>
    <p:sldId id="271" r:id="rId8"/>
    <p:sldId id="26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4D4D4D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8DA"/>
          </a:solidFill>
        </a:fill>
      </a:tcStyle>
    </a:wholeTbl>
    <a:band2H>
      <a:tcTxStyle/>
      <a:tcStyle>
        <a:tcBdr/>
        <a:fill>
          <a:solidFill>
            <a:srgbClr val="E7ED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8D9"/>
          </a:solidFill>
        </a:fill>
      </a:tcStyle>
    </a:wholeTbl>
    <a:band2H>
      <a:tcTxStyle/>
      <a:tcStyle>
        <a:tcBdr/>
        <a:fill>
          <a:solidFill>
            <a:srgbClr val="E7F4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D3CF"/>
          </a:solidFill>
        </a:fill>
      </a:tcStyle>
    </a:wholeTbl>
    <a:band2H>
      <a:tcTxStyle/>
      <a:tcStyle>
        <a:tcBdr/>
        <a:fill>
          <a:solidFill>
            <a:srgbClr val="FAEA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4D4D4D"/>
        </a:fontRef>
        <a:srgbClr val="4D4D4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D4D4D"/>
              </a:solidFill>
              <a:prstDash val="solid"/>
              <a:round/>
            </a:ln>
          </a:top>
          <a:bottom>
            <a:ln w="254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D4D4D"/>
              </a:solidFill>
              <a:prstDash val="solid"/>
              <a:round/>
            </a:ln>
          </a:top>
          <a:bottom>
            <a:ln w="254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D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round/>
            </a:ln>
          </a:left>
          <a:right>
            <a:ln w="12700" cap="flat">
              <a:solidFill>
                <a:srgbClr val="4D4D4D"/>
              </a:solidFill>
              <a:prstDash val="solid"/>
              <a:round/>
            </a:ln>
          </a:right>
          <a:top>
            <a:ln w="12700" cap="flat">
              <a:solidFill>
                <a:srgbClr val="4D4D4D"/>
              </a:solidFill>
              <a:prstDash val="solid"/>
              <a:round/>
            </a:ln>
          </a:top>
          <a:bottom>
            <a:ln w="127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solidFill>
                <a:srgbClr val="4D4D4D"/>
              </a:solidFill>
              <a:prstDash val="solid"/>
              <a:round/>
            </a:ln>
          </a:insideH>
          <a:insideV>
            <a:ln w="12700" cap="flat">
              <a:solidFill>
                <a:srgbClr val="4D4D4D"/>
              </a:solidFill>
              <a:prstDash val="solid"/>
              <a:round/>
            </a:ln>
          </a:insideV>
        </a:tcBdr>
        <a:fill>
          <a:solidFill>
            <a:srgbClr val="4D4D4D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round/>
            </a:ln>
          </a:left>
          <a:right>
            <a:ln w="12700" cap="flat">
              <a:solidFill>
                <a:srgbClr val="4D4D4D"/>
              </a:solidFill>
              <a:prstDash val="solid"/>
              <a:round/>
            </a:ln>
          </a:right>
          <a:top>
            <a:ln w="12700" cap="flat">
              <a:solidFill>
                <a:srgbClr val="4D4D4D"/>
              </a:solidFill>
              <a:prstDash val="solid"/>
              <a:round/>
            </a:ln>
          </a:top>
          <a:bottom>
            <a:ln w="127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solidFill>
                <a:srgbClr val="4D4D4D"/>
              </a:solidFill>
              <a:prstDash val="solid"/>
              <a:round/>
            </a:ln>
          </a:insideH>
          <a:insideV>
            <a:ln w="12700" cap="flat">
              <a:solidFill>
                <a:srgbClr val="4D4D4D"/>
              </a:solidFill>
              <a:prstDash val="solid"/>
              <a:round/>
            </a:ln>
          </a:insideV>
        </a:tcBdr>
        <a:fill>
          <a:solidFill>
            <a:srgbClr val="4D4D4D">
              <a:alpha val="20000"/>
            </a:srgbClr>
          </a:solidFill>
        </a:fill>
      </a:tcStyle>
    </a:firstCol>
    <a:lastRow>
      <a:tcTxStyle b="on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round/>
            </a:ln>
          </a:left>
          <a:right>
            <a:ln w="12700" cap="flat">
              <a:solidFill>
                <a:srgbClr val="4D4D4D"/>
              </a:solidFill>
              <a:prstDash val="solid"/>
              <a:round/>
            </a:ln>
          </a:right>
          <a:top>
            <a:ln w="50800" cap="flat">
              <a:solidFill>
                <a:srgbClr val="4D4D4D"/>
              </a:solidFill>
              <a:prstDash val="solid"/>
              <a:round/>
            </a:ln>
          </a:top>
          <a:bottom>
            <a:ln w="127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solidFill>
                <a:srgbClr val="4D4D4D"/>
              </a:solidFill>
              <a:prstDash val="solid"/>
              <a:round/>
            </a:ln>
          </a:insideH>
          <a:insideV>
            <a:ln w="12700" cap="flat">
              <a:solidFill>
                <a:srgbClr val="4D4D4D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4D4D4D"/>
        </a:fontRef>
        <a:srgbClr val="4D4D4D"/>
      </a:tcTxStyle>
      <a:tcStyle>
        <a:tcBdr>
          <a:left>
            <a:ln w="12700" cap="flat">
              <a:solidFill>
                <a:srgbClr val="4D4D4D"/>
              </a:solidFill>
              <a:prstDash val="solid"/>
              <a:round/>
            </a:ln>
          </a:left>
          <a:right>
            <a:ln w="12700" cap="flat">
              <a:solidFill>
                <a:srgbClr val="4D4D4D"/>
              </a:solidFill>
              <a:prstDash val="solid"/>
              <a:round/>
            </a:ln>
          </a:right>
          <a:top>
            <a:ln w="12700" cap="flat">
              <a:solidFill>
                <a:srgbClr val="4D4D4D"/>
              </a:solidFill>
              <a:prstDash val="solid"/>
              <a:round/>
            </a:ln>
          </a:top>
          <a:bottom>
            <a:ln w="25400" cap="flat">
              <a:solidFill>
                <a:srgbClr val="4D4D4D"/>
              </a:solidFill>
              <a:prstDash val="solid"/>
              <a:round/>
            </a:ln>
          </a:bottom>
          <a:insideH>
            <a:ln w="12700" cap="flat">
              <a:solidFill>
                <a:srgbClr val="4D4D4D"/>
              </a:solidFill>
              <a:prstDash val="solid"/>
              <a:round/>
            </a:ln>
          </a:insideH>
          <a:insideV>
            <a:ln w="12700" cap="flat">
              <a:solidFill>
                <a:srgbClr val="4D4D4D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632" autoAdjust="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7" name="Shape 3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243200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(CC-BY).pdf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(CC-BY)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2" name="Shape 31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Update/add/delete parts of the copy right notice where appropriate.</a:t>
            </a:r>
          </a:p>
          <a:p>
            <a:r>
              <a:t>More information: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https://myintracomm.ec.europa.eu/corp/intellectual-property/Documents/2019_Reuse-guidelines%28CC-BY%29.pdf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THE TOOL</a:t>
            </a:r>
          </a:p>
          <a:p>
            <a:endParaRPr lang="en-GB" dirty="0"/>
          </a:p>
          <a:p>
            <a:r>
              <a:rPr lang="en-GB" b="1" dirty="0"/>
              <a:t>An Integrity Pact </a:t>
            </a:r>
            <a:r>
              <a:rPr lang="en-GB" dirty="0"/>
              <a:t>is a tool developed by Transparency International to help governments, businesses and civil society fighting corruption in </a:t>
            </a:r>
            <a:r>
              <a:rPr lang="en-GB" b="1" dirty="0"/>
              <a:t>public contracting</a:t>
            </a:r>
            <a:r>
              <a:rPr lang="en-GB" dirty="0"/>
              <a:t>. It is based on an </a:t>
            </a:r>
            <a:r>
              <a:rPr lang="en-GB" b="1" dirty="0"/>
              <a:t>agreement</a:t>
            </a:r>
            <a:r>
              <a:rPr lang="en-GB" dirty="0"/>
              <a:t> between a contracting </a:t>
            </a:r>
            <a:r>
              <a:rPr lang="en-GB" dirty="0" smtClean="0"/>
              <a:t>authority</a:t>
            </a:r>
            <a:r>
              <a:rPr lang="cs-CZ" dirty="0" smtClean="0"/>
              <a:t> (</a:t>
            </a:r>
            <a:r>
              <a:rPr lang="cs-CZ" dirty="0" err="1" smtClean="0"/>
              <a:t>beneficiary</a:t>
            </a:r>
            <a:r>
              <a:rPr lang="cs-CZ" dirty="0" smtClean="0"/>
              <a:t>, </a:t>
            </a:r>
            <a:r>
              <a:rPr lang="cs-CZ" dirty="0" err="1" smtClean="0"/>
              <a:t>project</a:t>
            </a:r>
            <a:r>
              <a:rPr lang="cs-CZ" dirty="0" smtClean="0"/>
              <a:t> </a:t>
            </a:r>
            <a:r>
              <a:rPr lang="cs-CZ" dirty="0" err="1" smtClean="0"/>
              <a:t>owner</a:t>
            </a:r>
            <a:r>
              <a:rPr lang="cs-CZ" dirty="0" smtClean="0"/>
              <a:t>)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cs-CZ" dirty="0" err="1" smtClean="0"/>
              <a:t>bidders</a:t>
            </a:r>
            <a:r>
              <a:rPr lang="cs-CZ" dirty="0" smtClean="0"/>
              <a:t> (</a:t>
            </a:r>
            <a:r>
              <a:rPr lang="en-GB" dirty="0" smtClean="0"/>
              <a:t>economic operators</a:t>
            </a:r>
            <a:r>
              <a:rPr lang="cs-CZ" dirty="0" smtClean="0"/>
              <a:t>)</a:t>
            </a:r>
            <a:r>
              <a:rPr lang="cs-CZ" baseline="0" dirty="0" smtClean="0"/>
              <a:t> </a:t>
            </a:r>
            <a:r>
              <a:rPr lang="cs-CZ" baseline="0" dirty="0" err="1" smtClean="0"/>
              <a:t>competing</a:t>
            </a:r>
            <a:r>
              <a:rPr lang="en-GB" dirty="0" smtClean="0"/>
              <a:t> </a:t>
            </a:r>
            <a:r>
              <a:rPr lang="en-GB" dirty="0"/>
              <a:t>for public contracts that they will </a:t>
            </a:r>
            <a:r>
              <a:rPr lang="en-GB" b="1" dirty="0"/>
              <a:t>abstain from </a:t>
            </a:r>
            <a:r>
              <a:rPr lang="en-GB" dirty="0"/>
              <a:t>corrupt practices and will conduct a transparent procurement process. To ensure accountability and legitimacy, an Integrity Pact includes a </a:t>
            </a:r>
            <a:r>
              <a:rPr lang="en-GB" b="1" dirty="0"/>
              <a:t>monitoring system </a:t>
            </a:r>
            <a:r>
              <a:rPr lang="en-GB" dirty="0"/>
              <a:t>led by a </a:t>
            </a:r>
            <a:r>
              <a:rPr lang="en-GB" b="1" dirty="0"/>
              <a:t>civil society organisation </a:t>
            </a:r>
            <a:r>
              <a:rPr lang="en-GB" dirty="0"/>
              <a:t>which monitors that all parties comply with their commitments. </a:t>
            </a:r>
          </a:p>
          <a:p>
            <a:endParaRPr lang="en-GB" dirty="0"/>
          </a:p>
          <a:p>
            <a:r>
              <a:rPr lang="en-GB" dirty="0"/>
              <a:t>Integrity Pacts have been around since the 1990s, and have been applied in more than 15 countries and 300 separate situations. </a:t>
            </a:r>
            <a:endParaRPr lang="cs-CZ" dirty="0" smtClean="0"/>
          </a:p>
          <a:p>
            <a:endParaRPr lang="en-GB" dirty="0"/>
          </a:p>
          <a:p>
            <a:r>
              <a:rPr lang="en-GB" dirty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306283-BBBB-439B-B032-4BE7274D5EC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063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5" name="Shape 39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Update/add/delete parts of the copy right notice where appropriate.</a:t>
            </a:r>
          </a:p>
          <a:p>
            <a:r>
              <a:t>More information: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https://myintracomm.ec.europa.eu/corp/intellectual-property/Documents/2019_Reuse-guidelines%28CC-BY%29.pdf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8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196" y="1825625"/>
            <a:ext cx="5328003" cy="390643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5" name="Straight Connector 9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6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196" y="1825625"/>
            <a:ext cx="3358493" cy="376313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traight Connector 11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7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Straight Connector 7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>
              <a:defRPr b="1">
                <a:solidFill>
                  <a:srgbClr val="034EA2"/>
                </a:solidFill>
              </a:defRPr>
            </a:lvl1pPr>
            <a:lvl2pPr>
              <a:defRPr b="1">
                <a:solidFill>
                  <a:srgbClr val="034EA2"/>
                </a:solidFill>
              </a:defRPr>
            </a:lvl2pPr>
            <a:lvl3pPr>
              <a:defRPr b="1">
                <a:solidFill>
                  <a:srgbClr val="034EA2"/>
                </a:solidFill>
              </a:defRPr>
            </a:lvl3pPr>
            <a:lvl4pPr>
              <a:defRPr b="1">
                <a:solidFill>
                  <a:srgbClr val="034EA2"/>
                </a:solidFill>
              </a:defRPr>
            </a:lvl4pPr>
            <a:lvl5pPr>
              <a:defRPr b="1">
                <a:solidFill>
                  <a:srgbClr val="034EA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8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159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Straight Connector 7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9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Picture Placeholder 4"/>
          <p:cNvSpPr>
            <a:spLocks noGrp="1"/>
          </p:cNvSpPr>
          <p:nvPr>
            <p:ph type="pic" idx="21"/>
          </p:nvPr>
        </p:nvSpPr>
        <p:spPr>
          <a:xfrm>
            <a:off x="-59635" y="-59635"/>
            <a:ext cx="6155636" cy="6983897"/>
          </a:xfrm>
          <a:prstGeom prst="rect">
            <a:avLst/>
          </a:prstGeom>
          <a:ln w="28575">
            <a:solidFill>
              <a:schemeClr val="accent5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9" name="Rectangle 9"/>
          <p:cNvSpPr/>
          <p:nvPr/>
        </p:nvSpPr>
        <p:spPr>
          <a:xfrm>
            <a:off x="3214047" y="1992571"/>
            <a:ext cx="8550324" cy="361666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180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219446" y="743801"/>
            <a:ext cx="544925" cy="544925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38330" y="1992571"/>
            <a:ext cx="8226042" cy="3616660"/>
          </a:xfrm>
          <a:prstGeom prst="rect">
            <a:avLst/>
          </a:prstGeom>
          <a:solidFill>
            <a:srgbClr val="FFFFFF"/>
          </a:solidFill>
        </p:spPr>
        <p:txBody>
          <a:bodyPr lIns="359999" tIns="359999" rIns="359999" bIns="359999" anchor="ctr"/>
          <a:lstStyle>
            <a:lvl1pPr>
              <a:defRPr sz="2400" i="1">
                <a:solidFill>
                  <a:srgbClr val="034EA2"/>
                </a:solidFill>
              </a:defRPr>
            </a:lvl1pPr>
            <a:lvl2pPr marL="731519" indent="-274319">
              <a:buSzPct val="100000"/>
              <a:buChar char="•"/>
              <a:defRPr sz="2400" i="1">
                <a:solidFill>
                  <a:srgbClr val="034EA2"/>
                </a:solidFill>
              </a:defRPr>
            </a:lvl2pPr>
            <a:lvl3pPr marL="1219200" indent="-304800">
              <a:buSzPct val="100000"/>
              <a:buChar char="•"/>
              <a:defRPr sz="2400" i="1">
                <a:solidFill>
                  <a:srgbClr val="034EA2"/>
                </a:solidFill>
              </a:defRPr>
            </a:lvl3pPr>
            <a:lvl4pPr marL="1714500" indent="-342900">
              <a:buSzPct val="100000"/>
              <a:buChar char="•"/>
              <a:defRPr sz="2400" i="1">
                <a:solidFill>
                  <a:srgbClr val="034EA2"/>
                </a:solidFill>
              </a:defRPr>
            </a:lvl4pPr>
            <a:lvl5pPr marL="2171700" indent="-342900">
              <a:buSzPct val="100000"/>
              <a:buChar char="•"/>
              <a:defRPr sz="2400" i="1">
                <a:solidFill>
                  <a:srgbClr val="034EA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224224"/>
            <a:ext cx="273654" cy="264253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17055" y="1825625"/>
            <a:ext cx="4926844" cy="376995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1" name="Title Text"/>
          <p:cNvSpPr txBox="1">
            <a:spLocks noGrp="1"/>
          </p:cNvSpPr>
          <p:nvPr>
            <p:ph type="title"/>
          </p:nvPr>
        </p:nvSpPr>
        <p:spPr>
          <a:xfrm>
            <a:off x="6817055" y="482860"/>
            <a:ext cx="4669269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92" name="Picture Placeholder 4"/>
          <p:cNvSpPr>
            <a:spLocks noGrp="1"/>
          </p:cNvSpPr>
          <p:nvPr>
            <p:ph type="pic" idx="21"/>
          </p:nvPr>
        </p:nvSpPr>
        <p:spPr>
          <a:xfrm>
            <a:off x="-46384" y="-46384"/>
            <a:ext cx="6142384" cy="6964019"/>
          </a:xfrm>
          <a:prstGeom prst="rect">
            <a:avLst/>
          </a:prstGeom>
          <a:ln w="28575">
            <a:solidFill>
              <a:schemeClr val="accent5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9478619" y="1913414"/>
            <a:ext cx="1875183" cy="2434311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2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7051401" y="2898475"/>
            <a:ext cx="2307286" cy="2307286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3" name="Picture Placeholder 5"/>
          <p:cNvSpPr>
            <a:spLocks noGrp="1"/>
          </p:cNvSpPr>
          <p:nvPr>
            <p:ph type="pic" sz="quarter" idx="23"/>
          </p:nvPr>
        </p:nvSpPr>
        <p:spPr>
          <a:xfrm>
            <a:off x="4081979" y="1913414"/>
            <a:ext cx="3185514" cy="2184033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4" name="Straight Connector 3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05" name="Picture Placeholder 5"/>
          <p:cNvSpPr>
            <a:spLocks noGrp="1"/>
          </p:cNvSpPr>
          <p:nvPr>
            <p:ph type="pic" sz="quarter" idx="24"/>
          </p:nvPr>
        </p:nvSpPr>
        <p:spPr>
          <a:xfrm>
            <a:off x="938212" y="1748077"/>
            <a:ext cx="2643189" cy="1868487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6" name="Picture Placeholder 5"/>
          <p:cNvSpPr>
            <a:spLocks noGrp="1"/>
          </p:cNvSpPr>
          <p:nvPr>
            <p:ph type="pic" sz="quarter" idx="25"/>
          </p:nvPr>
        </p:nvSpPr>
        <p:spPr>
          <a:xfrm>
            <a:off x="2840251" y="2860830"/>
            <a:ext cx="1620433" cy="2184033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7" name="Picture Placeholder 11"/>
          <p:cNvSpPr>
            <a:spLocks noGrp="1"/>
          </p:cNvSpPr>
          <p:nvPr>
            <p:ph type="pic" sz="quarter" idx="26"/>
          </p:nvPr>
        </p:nvSpPr>
        <p:spPr>
          <a:xfrm>
            <a:off x="4919097" y="3790927"/>
            <a:ext cx="1987551" cy="1987552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8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938212" y="3908959"/>
            <a:ext cx="1751488" cy="1751486"/>
          </a:xfrm>
          <a:prstGeom prst="rect">
            <a:avLst/>
          </a:prstGeom>
          <a:ln w="28575">
            <a:solidFill>
              <a:srgbClr val="FFFFFF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9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Straight Connector 3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19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838199" y="1748077"/>
            <a:ext cx="1896289" cy="18962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0" name="Picture Placeholder 5"/>
          <p:cNvSpPr>
            <a:spLocks noGrp="1"/>
          </p:cNvSpPr>
          <p:nvPr>
            <p:ph type="pic" sz="quarter" idx="22"/>
          </p:nvPr>
        </p:nvSpPr>
        <p:spPr>
          <a:xfrm>
            <a:off x="2993026" y="1748077"/>
            <a:ext cx="1896291" cy="18962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1" name="Picture Placeholder 5"/>
          <p:cNvSpPr>
            <a:spLocks noGrp="1"/>
          </p:cNvSpPr>
          <p:nvPr>
            <p:ph type="pic" sz="quarter" idx="23"/>
          </p:nvPr>
        </p:nvSpPr>
        <p:spPr>
          <a:xfrm>
            <a:off x="5147855" y="1748077"/>
            <a:ext cx="1896291" cy="18962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2" name="Picture Placeholder 5"/>
          <p:cNvSpPr>
            <a:spLocks noGrp="1"/>
          </p:cNvSpPr>
          <p:nvPr>
            <p:ph type="pic" sz="quarter" idx="24"/>
          </p:nvPr>
        </p:nvSpPr>
        <p:spPr>
          <a:xfrm>
            <a:off x="7302682" y="1748077"/>
            <a:ext cx="1896291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3" name="Picture Placeholder 5"/>
          <p:cNvSpPr>
            <a:spLocks noGrp="1"/>
          </p:cNvSpPr>
          <p:nvPr>
            <p:ph type="pic" sz="quarter" idx="25"/>
          </p:nvPr>
        </p:nvSpPr>
        <p:spPr>
          <a:xfrm>
            <a:off x="9457511" y="1748077"/>
            <a:ext cx="1896289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4" name="Picture Placeholder 5"/>
          <p:cNvSpPr>
            <a:spLocks noGrp="1"/>
          </p:cNvSpPr>
          <p:nvPr>
            <p:ph type="pic" sz="quarter" idx="26"/>
          </p:nvPr>
        </p:nvSpPr>
        <p:spPr>
          <a:xfrm>
            <a:off x="838199" y="3934111"/>
            <a:ext cx="1896289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5" name="Picture Placeholder 5"/>
          <p:cNvSpPr>
            <a:spLocks noGrp="1"/>
          </p:cNvSpPr>
          <p:nvPr>
            <p:ph type="pic" sz="quarter" idx="27"/>
          </p:nvPr>
        </p:nvSpPr>
        <p:spPr>
          <a:xfrm>
            <a:off x="2993026" y="3934111"/>
            <a:ext cx="1896291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6" name="Picture Placeholder 5"/>
          <p:cNvSpPr>
            <a:spLocks noGrp="1"/>
          </p:cNvSpPr>
          <p:nvPr>
            <p:ph type="pic" sz="quarter" idx="28"/>
          </p:nvPr>
        </p:nvSpPr>
        <p:spPr>
          <a:xfrm>
            <a:off x="5147855" y="3934109"/>
            <a:ext cx="1896291" cy="18962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7" name="Picture Placeholder 5"/>
          <p:cNvSpPr>
            <a:spLocks noGrp="1"/>
          </p:cNvSpPr>
          <p:nvPr>
            <p:ph type="pic" sz="quarter" idx="29"/>
          </p:nvPr>
        </p:nvSpPr>
        <p:spPr>
          <a:xfrm>
            <a:off x="7302682" y="3934109"/>
            <a:ext cx="1896291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8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9457511" y="3934109"/>
            <a:ext cx="1896289" cy="18962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9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Straight Connector 7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39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40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970722" y="2284665"/>
            <a:ext cx="3141665" cy="20907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1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7901451" y="2284666"/>
            <a:ext cx="3141665" cy="20907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2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4436085" y="2284665"/>
            <a:ext cx="3141665" cy="209074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06774" y="4038684"/>
            <a:ext cx="2669558" cy="1524237"/>
          </a:xfrm>
          <a:prstGeom prst="rect">
            <a:avLst/>
          </a:prstGeom>
          <a:solidFill>
            <a:srgbClr val="FFFFFF"/>
          </a:solidFill>
        </p:spPr>
        <p:txBody>
          <a:bodyPr/>
          <a:lstStyle>
            <a:lvl1pPr algn="ctr">
              <a:defRPr sz="2000">
                <a:solidFill>
                  <a:srgbClr val="4D4D4D"/>
                </a:solidFill>
              </a:defRPr>
            </a:lvl1pPr>
            <a:lvl2pPr marL="685800" indent="-228600" algn="ctr">
              <a:buSzPct val="100000"/>
              <a:buChar char="•"/>
              <a:defRPr sz="2000">
                <a:solidFill>
                  <a:srgbClr val="4D4D4D"/>
                </a:solidFill>
              </a:defRPr>
            </a:lvl2pPr>
            <a:lvl3pPr marL="1168400" indent="-254000" algn="ctr">
              <a:buSzPct val="100000"/>
              <a:buChar char="•"/>
              <a:defRPr sz="2000">
                <a:solidFill>
                  <a:srgbClr val="4D4D4D"/>
                </a:solidFill>
              </a:defRPr>
            </a:lvl3pPr>
            <a:lvl4pPr marL="1657350" indent="-285750" algn="ctr">
              <a:buSzPct val="100000"/>
              <a:buChar char="•"/>
              <a:defRPr sz="2000">
                <a:solidFill>
                  <a:srgbClr val="4D4D4D"/>
                </a:solidFill>
              </a:defRPr>
            </a:lvl4pPr>
            <a:lvl5pPr marL="2114550" indent="-285750" algn="ctr">
              <a:buSzPct val="100000"/>
              <a:buChar char="•"/>
              <a:defRPr sz="20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4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4672138" y="4041942"/>
            <a:ext cx="2669560" cy="1524238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45" name="Text Placeholder 12"/>
          <p:cNvSpPr>
            <a:spLocks noGrp="1"/>
          </p:cNvSpPr>
          <p:nvPr>
            <p:ph type="body" sz="quarter" idx="25"/>
          </p:nvPr>
        </p:nvSpPr>
        <p:spPr>
          <a:xfrm>
            <a:off x="8137503" y="4037436"/>
            <a:ext cx="2669560" cy="1524237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Straight Connector 7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55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56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3713869" y="2159955"/>
            <a:ext cx="2461593" cy="16381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57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3713867" y="3968879"/>
            <a:ext cx="2461593" cy="16381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58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6324546" y="2159954"/>
            <a:ext cx="2461595" cy="16381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5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935225" y="3968879"/>
            <a:ext cx="2520002" cy="163815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4D4D4D"/>
                </a:solidFill>
              </a:defRPr>
            </a:lvl1pPr>
            <a:lvl2pPr marL="685800" indent="-228600">
              <a:buSzPct val="100000"/>
              <a:buChar char="•"/>
              <a:defRPr sz="2000">
                <a:solidFill>
                  <a:srgbClr val="4D4D4D"/>
                </a:solidFill>
              </a:defRPr>
            </a:lvl2pPr>
            <a:lvl3pPr marL="1168400" indent="-254000">
              <a:buSzPct val="100000"/>
              <a:buChar char="•"/>
              <a:defRPr sz="2000">
                <a:solidFill>
                  <a:srgbClr val="4D4D4D"/>
                </a:solidFill>
              </a:defRPr>
            </a:lvl3pPr>
            <a:lvl4pPr marL="1657350" indent="-285750">
              <a:buSzPct val="100000"/>
              <a:buChar char="•"/>
              <a:defRPr sz="2000">
                <a:solidFill>
                  <a:srgbClr val="4D4D4D"/>
                </a:solidFill>
              </a:defRPr>
            </a:lvl4pPr>
            <a:lvl5pPr marL="2114550" indent="-285750">
              <a:buSzPct val="100000"/>
              <a:buChar char="•"/>
              <a:defRPr sz="20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0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1033617" y="2159955"/>
            <a:ext cx="2520002" cy="1638159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61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6324548" y="3968879"/>
            <a:ext cx="2461593" cy="16381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62" name="Text Placeholder 12"/>
          <p:cNvSpPr>
            <a:spLocks noGrp="1"/>
          </p:cNvSpPr>
          <p:nvPr>
            <p:ph type="body" sz="quarter" idx="26"/>
          </p:nvPr>
        </p:nvSpPr>
        <p:spPr>
          <a:xfrm>
            <a:off x="1033617" y="3968881"/>
            <a:ext cx="2520002" cy="1638158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63" name="Text Placeholder 12"/>
          <p:cNvSpPr>
            <a:spLocks noGrp="1"/>
          </p:cNvSpPr>
          <p:nvPr>
            <p:ph type="body" sz="quarter" idx="27"/>
          </p:nvPr>
        </p:nvSpPr>
        <p:spPr>
          <a:xfrm>
            <a:off x="8966320" y="2159955"/>
            <a:ext cx="2520002" cy="1638158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2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1850288"/>
            <a:ext cx="12192000" cy="5018345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Rectangle 1"/>
          <p:cNvSpPr/>
          <p:nvPr/>
        </p:nvSpPr>
        <p:spPr>
          <a:xfrm>
            <a:off x="0" y="-1"/>
            <a:ext cx="12192000" cy="10781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" name="Rectangle 4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1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388933" y="258042"/>
            <a:ext cx="1659795" cy="115246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1071350" y="1992571"/>
            <a:ext cx="10065224" cy="87264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3" name="Straight Connector 6"/>
          <p:cNvSpPr/>
          <p:nvPr/>
        </p:nvSpPr>
        <p:spPr>
          <a:xfrm flipH="1">
            <a:off x="838199" y="1978924"/>
            <a:ext cx="3" cy="4879076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4" name="Rectangle 10"/>
          <p:cNvSpPr/>
          <p:nvPr/>
        </p:nvSpPr>
        <p:spPr>
          <a:xfrm>
            <a:off x="5741158" y="6619164"/>
            <a:ext cx="707411" cy="240596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71350" y="3067467"/>
            <a:ext cx="10065226" cy="89775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6096000" y="5783534"/>
            <a:ext cx="5040313" cy="529000"/>
          </a:xfrm>
          <a:prstGeom prst="rect">
            <a:avLst/>
          </a:prstGeom>
        </p:spPr>
        <p:txBody>
          <a:bodyPr anchor="b"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Roun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72" name="Straight Connector 3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73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74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969962" y="1843395"/>
            <a:ext cx="2138672" cy="21386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75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3581398" y="1843394"/>
            <a:ext cx="2138673" cy="21386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76" name="Picture Placeholder 11"/>
          <p:cNvSpPr>
            <a:spLocks noGrp="1"/>
          </p:cNvSpPr>
          <p:nvPr>
            <p:ph type="pic" sz="quarter" idx="23"/>
          </p:nvPr>
        </p:nvSpPr>
        <p:spPr>
          <a:xfrm>
            <a:off x="6192837" y="1843391"/>
            <a:ext cx="2138672" cy="21386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77" name="Picture Placeholder 11"/>
          <p:cNvSpPr>
            <a:spLocks noGrp="1"/>
          </p:cNvSpPr>
          <p:nvPr>
            <p:ph type="pic" sz="quarter" idx="24"/>
          </p:nvPr>
        </p:nvSpPr>
        <p:spPr>
          <a:xfrm>
            <a:off x="8804274" y="1843390"/>
            <a:ext cx="2138672" cy="21386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78" name="Straight Connector 8"/>
          <p:cNvSpPr/>
          <p:nvPr/>
        </p:nvSpPr>
        <p:spPr>
          <a:xfrm>
            <a:off x="3349671" y="4291726"/>
            <a:ext cx="2" cy="1187018"/>
          </a:xfrm>
          <a:prstGeom prst="line">
            <a:avLst/>
          </a:prstGeom>
          <a:ln>
            <a:solidFill>
              <a:srgbClr val="4D4D4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79" name="Straight Connector 9"/>
          <p:cNvSpPr/>
          <p:nvPr/>
        </p:nvSpPr>
        <p:spPr>
          <a:xfrm>
            <a:off x="5970418" y="4291726"/>
            <a:ext cx="2" cy="1187018"/>
          </a:xfrm>
          <a:prstGeom prst="line">
            <a:avLst/>
          </a:prstGeom>
          <a:ln>
            <a:solidFill>
              <a:srgbClr val="4D4D4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80" name="Straight Connector 10"/>
          <p:cNvSpPr/>
          <p:nvPr/>
        </p:nvSpPr>
        <p:spPr>
          <a:xfrm>
            <a:off x="8591167" y="4291726"/>
            <a:ext cx="2" cy="1187018"/>
          </a:xfrm>
          <a:prstGeom prst="line">
            <a:avLst/>
          </a:prstGeom>
          <a:ln>
            <a:solidFill>
              <a:srgbClr val="4D4D4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8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97897" y="4260553"/>
            <a:ext cx="2082802" cy="1249365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rgbClr val="4D4D4D"/>
                </a:solidFill>
              </a:defRPr>
            </a:lvl1pPr>
            <a:lvl2pPr marL="685800" indent="-228600" algn="ctr">
              <a:buSzPct val="100000"/>
              <a:buChar char="•"/>
              <a:defRPr sz="2000">
                <a:solidFill>
                  <a:srgbClr val="4D4D4D"/>
                </a:solidFill>
              </a:defRPr>
            </a:lvl2pPr>
            <a:lvl3pPr marL="1168400" indent="-254000" algn="ctr">
              <a:buSzPct val="100000"/>
              <a:buChar char="•"/>
              <a:defRPr sz="2000">
                <a:solidFill>
                  <a:srgbClr val="4D4D4D"/>
                </a:solidFill>
              </a:defRPr>
            </a:lvl3pPr>
            <a:lvl4pPr marL="1657350" indent="-285750" algn="ctr">
              <a:buSzPct val="100000"/>
              <a:buChar char="•"/>
              <a:defRPr sz="2000">
                <a:solidFill>
                  <a:srgbClr val="4D4D4D"/>
                </a:solidFill>
              </a:defRPr>
            </a:lvl4pPr>
            <a:lvl5pPr marL="2114550" indent="-285750" algn="ctr">
              <a:buSzPct val="100000"/>
              <a:buChar char="•"/>
              <a:defRPr sz="20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290" name="Picture Placeholder 2"/>
          <p:cNvSpPr>
            <a:spLocks noGrp="1"/>
          </p:cNvSpPr>
          <p:nvPr>
            <p:ph type="pic" idx="21"/>
          </p:nvPr>
        </p:nvSpPr>
        <p:spPr>
          <a:xfrm>
            <a:off x="0" y="0"/>
            <a:ext cx="12192000" cy="3429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91" name="Title Text"/>
          <p:cNvSpPr txBox="1">
            <a:spLocks noGrp="1"/>
          </p:cNvSpPr>
          <p:nvPr>
            <p:ph type="title"/>
          </p:nvPr>
        </p:nvSpPr>
        <p:spPr>
          <a:xfrm>
            <a:off x="838200" y="2646641"/>
            <a:ext cx="10515600" cy="782359"/>
          </a:xfrm>
          <a:prstGeom prst="rect">
            <a:avLst/>
          </a:prstGeom>
          <a:solidFill>
            <a:srgbClr val="FFFFFF"/>
          </a:solidFill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9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3630612"/>
            <a:ext cx="10515600" cy="2035177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802219"/>
            <a:ext cx="12192000" cy="6059195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Rectangle 13"/>
          <p:cNvSpPr/>
          <p:nvPr/>
        </p:nvSpPr>
        <p:spPr>
          <a:xfrm>
            <a:off x="5287" y="1078171"/>
            <a:ext cx="12197350" cy="5783243"/>
          </a:xfrm>
          <a:prstGeom prst="rect">
            <a:avLst/>
          </a:prstGeom>
          <a:solidFill>
            <a:srgbClr val="024EA2">
              <a:alpha val="70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" name="Rectangle 1"/>
          <p:cNvSpPr/>
          <p:nvPr/>
        </p:nvSpPr>
        <p:spPr>
          <a:xfrm>
            <a:off x="0" y="-1"/>
            <a:ext cx="12192000" cy="10781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traight Connector 6"/>
          <p:cNvSpPr/>
          <p:nvPr/>
        </p:nvSpPr>
        <p:spPr>
          <a:xfrm flipH="1">
            <a:off x="838199" y="1978924"/>
            <a:ext cx="3" cy="4879076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0" name="Rectangle 10"/>
          <p:cNvSpPr/>
          <p:nvPr/>
        </p:nvSpPr>
        <p:spPr>
          <a:xfrm>
            <a:off x="5741158" y="6619164"/>
            <a:ext cx="707411" cy="240596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1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2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388933" y="258042"/>
            <a:ext cx="1659795" cy="1152460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pPr>
            <a:endParaRPr/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224224"/>
            <a:ext cx="273654" cy="264253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1070189" y="1122362"/>
            <a:ext cx="10676040" cy="2387601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70189" y="3602037"/>
            <a:ext cx="10676040" cy="165576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traight Connector 6"/>
          <p:cNvSpPr/>
          <p:nvPr/>
        </p:nvSpPr>
        <p:spPr>
          <a:xfrm flipH="1">
            <a:off x="838199" y="-2"/>
            <a:ext cx="3" cy="3295938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66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27715" y="6045255"/>
            <a:ext cx="1718513" cy="451155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76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33851" y="6045865"/>
            <a:ext cx="1716202" cy="450548"/>
          </a:xfrm>
          <a:prstGeom prst="rect">
            <a:avLst/>
          </a:prstGeom>
          <a:ln w="12700">
            <a:miter lim="400000"/>
          </a:ln>
        </p:spPr>
      </p:pic>
      <p:sp>
        <p:nvSpPr>
          <p:cNvPr id="77" name="Title Text"/>
          <p:cNvSpPr txBox="1">
            <a:spLocks noGrp="1"/>
          </p:cNvSpPr>
          <p:nvPr>
            <p:ph type="title"/>
          </p:nvPr>
        </p:nvSpPr>
        <p:spPr>
          <a:xfrm>
            <a:off x="1077013" y="1122362"/>
            <a:ext cx="10156298" cy="2387601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8" name="Straight Connector 12"/>
          <p:cNvSpPr/>
          <p:nvPr/>
        </p:nvSpPr>
        <p:spPr>
          <a:xfrm flipH="1">
            <a:off x="838199" y="-2"/>
            <a:ext cx="3" cy="3295938"/>
          </a:xfrm>
          <a:prstGeom prst="line">
            <a:avLst/>
          </a:prstGeom>
          <a:ln w="28575">
            <a:solidFill>
              <a:srgbClr val="034EA2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70189" y="3602037"/>
            <a:ext cx="10156298" cy="165576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4D4D4D"/>
                </a:solidFill>
              </a:defRPr>
            </a:lvl1pPr>
            <a:lvl2pPr>
              <a:defRPr sz="2400">
                <a:solidFill>
                  <a:srgbClr val="4D4D4D"/>
                </a:solidFill>
              </a:defRPr>
            </a:lvl2pPr>
            <a:lvl3pPr>
              <a:defRPr sz="2400">
                <a:solidFill>
                  <a:srgbClr val="4D4D4D"/>
                </a:solidFill>
              </a:defRPr>
            </a:lvl3pPr>
            <a:lvl4pPr>
              <a:defRPr sz="2400">
                <a:solidFill>
                  <a:srgbClr val="4D4D4D"/>
                </a:solidFill>
              </a:defRPr>
            </a:lvl4pPr>
            <a:lvl5pPr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6"/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9" name="Title Text"/>
          <p:cNvSpPr txBox="1">
            <a:spLocks noGrp="1"/>
          </p:cNvSpPr>
          <p:nvPr>
            <p:ph type="title"/>
          </p:nvPr>
        </p:nvSpPr>
        <p:spPr>
          <a:xfrm>
            <a:off x="1077013" y="1122362"/>
            <a:ext cx="10156298" cy="124035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0" name="Straight Connector 12"/>
          <p:cNvSpPr/>
          <p:nvPr/>
        </p:nvSpPr>
        <p:spPr>
          <a:xfrm flipH="1">
            <a:off x="838199" y="-1"/>
            <a:ext cx="3" cy="2362714"/>
          </a:xfrm>
          <a:prstGeom prst="line">
            <a:avLst/>
          </a:prstGeom>
          <a:ln w="28575">
            <a:solidFill>
              <a:srgbClr val="034EA2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4160825"/>
            <a:ext cx="10889440" cy="162014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808080"/>
                </a:solidFill>
              </a:defRPr>
            </a:lvl1pPr>
            <a:lvl2pPr>
              <a:defRPr sz="1400">
                <a:solidFill>
                  <a:srgbClr val="808080"/>
                </a:solidFill>
              </a:defRPr>
            </a:lvl2pPr>
            <a:lvl3pPr>
              <a:defRPr sz="1400">
                <a:solidFill>
                  <a:srgbClr val="808080"/>
                </a:solidFill>
              </a:defRPr>
            </a:lvl3pPr>
            <a:lvl4pPr>
              <a:defRPr sz="1400">
                <a:solidFill>
                  <a:srgbClr val="808080"/>
                </a:solidFill>
              </a:defRPr>
            </a:lvl4pPr>
            <a:lvl5pPr>
              <a:defRPr sz="1400">
                <a:solidFill>
                  <a:srgbClr val="80808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Rectangle 6"/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034EA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1077013" y="1122362"/>
            <a:ext cx="10156298" cy="124035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Straight Connector 12"/>
          <p:cNvSpPr/>
          <p:nvPr/>
        </p:nvSpPr>
        <p:spPr>
          <a:xfrm flipH="1">
            <a:off x="838199" y="-1"/>
            <a:ext cx="3" cy="2362714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4160825"/>
            <a:ext cx="10889440" cy="162014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808080"/>
                </a:solidFill>
              </a:defRPr>
            </a:lvl1pPr>
            <a:lvl2pPr>
              <a:defRPr sz="1400">
                <a:solidFill>
                  <a:srgbClr val="808080"/>
                </a:solidFill>
              </a:defRPr>
            </a:lvl2pPr>
            <a:lvl3pPr>
              <a:defRPr sz="1400">
                <a:solidFill>
                  <a:srgbClr val="808080"/>
                </a:solidFill>
              </a:defRPr>
            </a:lvl3pPr>
            <a:lvl4pPr>
              <a:defRPr sz="1400">
                <a:solidFill>
                  <a:srgbClr val="808080"/>
                </a:solidFill>
              </a:defRPr>
            </a:lvl4pPr>
            <a:lvl5pPr>
              <a:defRPr sz="1400">
                <a:solidFill>
                  <a:srgbClr val="80808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Body Level One…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3" name="Straight Connector 6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traight Connector 7"/>
          <p:cNvSpPr/>
          <p:nvPr/>
        </p:nvSpPr>
        <p:spPr>
          <a:xfrm flipH="1">
            <a:off x="838199" y="-1"/>
            <a:ext cx="3" cy="1276359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196" y="1825625"/>
            <a:ext cx="5328003" cy="390643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1pPr>
            <a:lvl2pPr marL="731519" indent="-274319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2pPr>
            <a:lvl3pPr marL="1219200" indent="-3048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3pPr>
            <a:lvl4pPr marL="17145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4pPr>
            <a:lvl5pPr marL="2171700" indent="-342900">
              <a:buClr>
                <a:srgbClr val="034EA2"/>
              </a:buClr>
              <a:buSzPct val="100000"/>
              <a:buFont typeface="Arial"/>
              <a:buChar char="•"/>
              <a:defRPr sz="2400">
                <a:solidFill>
                  <a:srgbClr val="4D4D4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5" name="Title Text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1" cy="782359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34EA2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3">
            <a:extLst/>
          </a:blip>
          <a:stretch>
            <a:fillRect/>
          </a:stretch>
        </p:blipFill>
        <p:spPr>
          <a:xfrm>
            <a:off x="10033851" y="6045987"/>
            <a:ext cx="1715735" cy="45042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 1"/>
          <p:cNvSpPr/>
          <p:nvPr/>
        </p:nvSpPr>
        <p:spPr>
          <a:xfrm>
            <a:off x="0" y="-1"/>
            <a:ext cx="12192000" cy="10781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" name="Rectangle 4"/>
          <p:cNvSpPr/>
          <p:nvPr/>
        </p:nvSpPr>
        <p:spPr>
          <a:xfrm>
            <a:off x="0" y="1078172"/>
            <a:ext cx="12192000" cy="5779830"/>
          </a:xfrm>
          <a:prstGeom prst="rect">
            <a:avLst/>
          </a:prstGeom>
          <a:solidFill>
            <a:srgbClr val="0356B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5388933" y="258042"/>
            <a:ext cx="1659795" cy="115246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1071350" y="1992571"/>
            <a:ext cx="10065224" cy="2149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Straight Connector 6"/>
          <p:cNvSpPr/>
          <p:nvPr/>
        </p:nvSpPr>
        <p:spPr>
          <a:xfrm flipH="1">
            <a:off x="838199" y="1978924"/>
            <a:ext cx="3" cy="4879076"/>
          </a:xfrm>
          <a:prstGeom prst="line">
            <a:avLst/>
          </a:prstGeom>
          <a:ln w="28575">
            <a:solidFill>
              <a:schemeClr val="accent5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" name="Rectangle 10"/>
          <p:cNvSpPr/>
          <p:nvPr/>
        </p:nvSpPr>
        <p:spPr>
          <a:xfrm>
            <a:off x="5741158" y="6619164"/>
            <a:ext cx="707411" cy="240596"/>
          </a:xfrm>
          <a:prstGeom prst="rect">
            <a:avLst/>
          </a:prstGeom>
          <a:solidFill>
            <a:srgbClr val="00449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" name="Body Level One…"/>
          <p:cNvSpPr txBox="1">
            <a:spLocks noGrp="1"/>
          </p:cNvSpPr>
          <p:nvPr>
            <p:ph type="body" idx="1"/>
          </p:nvPr>
        </p:nvSpPr>
        <p:spPr>
          <a:xfrm>
            <a:off x="1071350" y="4418048"/>
            <a:ext cx="10065226" cy="897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38200" y="6181722"/>
            <a:ext cx="273654" cy="26425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1200">
                <a:solidFill>
                  <a:srgbClr val="94949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ransition spd="med"/>
  <p:hf hdr="0" ftr="0" dt="0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100000"/>
        </a:lnSpc>
        <a:spcBef>
          <a:spcPts val="18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chemeClr val="accent5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transparency.org/en/projects/integritypacts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itle 1"/>
          <p:cNvSpPr txBox="1">
            <a:spLocks noGrp="1"/>
          </p:cNvSpPr>
          <p:nvPr>
            <p:ph type="title"/>
          </p:nvPr>
        </p:nvSpPr>
        <p:spPr>
          <a:xfrm>
            <a:off x="1466287" y="1655585"/>
            <a:ext cx="7499842" cy="238760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100"/>
              </a:spcBef>
              <a:defRPr sz="5000" b="1"/>
            </a:pPr>
            <a:r>
              <a:rPr lang="es-AR" dirty="0" smtClean="0"/>
              <a:t>Pactos de Integridad</a:t>
            </a:r>
            <a:endParaRPr dirty="0"/>
          </a:p>
          <a:p>
            <a:pPr>
              <a:lnSpc>
                <a:spcPct val="100000"/>
              </a:lnSpc>
              <a:spcBef>
                <a:spcPts val="3100"/>
              </a:spcBef>
              <a:defRPr sz="3200"/>
            </a:pPr>
            <a:r>
              <a:rPr lang="es-AR" dirty="0"/>
              <a:t>Un marco </a:t>
            </a:r>
            <a:r>
              <a:rPr lang="es-AR" dirty="0" smtClean="0"/>
              <a:t>para </a:t>
            </a:r>
            <a:r>
              <a:rPr lang="es-AR" dirty="0"/>
              <a:t>hacer realidad las asociaciones eficientes con las OSC</a:t>
            </a:r>
            <a:endParaRPr dirty="0"/>
          </a:p>
        </p:txBody>
      </p:sp>
      <p:sp>
        <p:nvSpPr>
          <p:cNvPr id="310" name="Title 1"/>
          <p:cNvSpPr txBox="1"/>
          <p:nvPr/>
        </p:nvSpPr>
        <p:spPr>
          <a:xfrm>
            <a:off x="4863982" y="4979494"/>
            <a:ext cx="4102147" cy="1029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>
              <a:defRPr sz="23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smtClean="0"/>
              <a:t>contact</a:t>
            </a:r>
            <a:r>
              <a:rPr lang="es-AR" dirty="0" smtClean="0"/>
              <a:t>o</a:t>
            </a:r>
            <a:r>
              <a:rPr dirty="0" smtClean="0"/>
              <a:t>: </a:t>
            </a:r>
            <a:r>
              <a:rPr dirty="0"/>
              <a:t>REGIO Unit E1</a:t>
            </a:r>
          </a:p>
          <a:p>
            <a:pPr>
              <a:defRPr sz="1500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dirty="0" err="1" smtClean="0"/>
              <a:t>Stefan.APPEL</a:t>
            </a:r>
            <a:r>
              <a:rPr dirty="0" smtClean="0"/>
              <a:t>@ec.europa.eu</a:t>
            </a:r>
            <a:endParaRPr lang="fr-BE" dirty="0" smtClean="0"/>
          </a:p>
          <a:p>
            <a:pPr>
              <a:defRPr sz="1500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dirty="0" smtClean="0"/>
              <a:t>Justyna.BALASINSKA@ec.europa.eu</a:t>
            </a:r>
            <a:endParaRPr lang="fr-BE" dirty="0"/>
          </a:p>
          <a:p>
            <a:pPr>
              <a:defRPr sz="1500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318" y="603644"/>
            <a:ext cx="1376962" cy="50259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975027" y="1943276"/>
            <a:ext cx="6173669" cy="3888181"/>
          </a:xfr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AR" b="1" dirty="0">
                <a:solidFill>
                  <a:srgbClr val="0F5494"/>
                </a:solidFill>
              </a:rPr>
              <a:t>2 elementos clave de un </a:t>
            </a:r>
            <a:r>
              <a:rPr lang="es-AR" b="1" dirty="0" smtClean="0">
                <a:solidFill>
                  <a:srgbClr val="0F5494"/>
                </a:solidFill>
              </a:rPr>
              <a:t>triángulo</a:t>
            </a:r>
            <a:r>
              <a:rPr lang="en-GB" sz="2400" b="1" dirty="0" smtClean="0">
                <a:solidFill>
                  <a:srgbClr val="0F5494"/>
                </a:solidFill>
              </a:rPr>
              <a:t>:</a:t>
            </a:r>
            <a:endParaRPr lang="en-GB" sz="2400" b="1" dirty="0">
              <a:solidFill>
                <a:srgbClr val="0F5494"/>
              </a:solidFill>
            </a:endParaRPr>
          </a:p>
          <a:p>
            <a:pPr marL="0" lvl="0" indent="0">
              <a:buNone/>
            </a:pPr>
            <a:r>
              <a:rPr lang="en-GB" b="1" dirty="0">
                <a:solidFill>
                  <a:srgbClr val="0F5494"/>
                </a:solidFill>
              </a:rPr>
              <a:t>(1) </a:t>
            </a:r>
            <a:r>
              <a:rPr lang="es-AR" b="1" dirty="0">
                <a:solidFill>
                  <a:srgbClr val="0F5494"/>
                </a:solidFill>
              </a:rPr>
              <a:t>acuerdo </a:t>
            </a:r>
            <a:r>
              <a:rPr lang="es-AR" dirty="0">
                <a:solidFill>
                  <a:srgbClr val="0F5494"/>
                </a:solidFill>
              </a:rPr>
              <a:t>entre el </a:t>
            </a:r>
            <a:r>
              <a:rPr lang="es-AR" b="1" dirty="0" smtClean="0">
                <a:solidFill>
                  <a:srgbClr val="0F5494"/>
                </a:solidFill>
              </a:rPr>
              <a:t>Organismo </a:t>
            </a:r>
            <a:r>
              <a:rPr lang="es-AR" b="1" dirty="0">
                <a:solidFill>
                  <a:srgbClr val="0F5494"/>
                </a:solidFill>
              </a:rPr>
              <a:t>de Contratación </a:t>
            </a:r>
            <a:r>
              <a:rPr lang="es-AR" dirty="0">
                <a:solidFill>
                  <a:srgbClr val="0F5494"/>
                </a:solidFill>
              </a:rPr>
              <a:t>(beneficiario, promotor del proyecto) </a:t>
            </a:r>
            <a:r>
              <a:rPr lang="es-AR" b="1" dirty="0">
                <a:solidFill>
                  <a:srgbClr val="0F5494"/>
                </a:solidFill>
              </a:rPr>
              <a:t>y licitadores </a:t>
            </a:r>
            <a:r>
              <a:rPr lang="es-AR" dirty="0">
                <a:solidFill>
                  <a:srgbClr val="0F5494"/>
                </a:solidFill>
              </a:rPr>
              <a:t>para abstenerse de prácticas corruptas y llevar a cabo una contratación pública transparente </a:t>
            </a:r>
            <a:endParaRPr lang="es-AR" dirty="0" smtClean="0">
              <a:solidFill>
                <a:srgbClr val="0F5494"/>
              </a:solidFill>
            </a:endParaRPr>
          </a:p>
          <a:p>
            <a:pPr marL="0" lvl="0" indent="0">
              <a:buNone/>
            </a:pPr>
            <a:r>
              <a:rPr lang="en-GB" b="1" dirty="0" smtClean="0">
                <a:solidFill>
                  <a:srgbClr val="0F5494"/>
                </a:solidFill>
              </a:rPr>
              <a:t>(2)</a:t>
            </a:r>
            <a:r>
              <a:rPr lang="en-GB" dirty="0" smtClean="0">
                <a:solidFill>
                  <a:srgbClr val="0F5494"/>
                </a:solidFill>
              </a:rPr>
              <a:t> </a:t>
            </a:r>
            <a:r>
              <a:rPr lang="es-AR" b="1" dirty="0">
                <a:solidFill>
                  <a:srgbClr val="0F5494"/>
                </a:solidFill>
              </a:rPr>
              <a:t>monitor externo independiente </a:t>
            </a:r>
            <a:r>
              <a:rPr lang="es-AR" dirty="0">
                <a:solidFill>
                  <a:srgbClr val="0F5494"/>
                </a:solidFill>
              </a:rPr>
              <a:t>— </a:t>
            </a:r>
            <a:r>
              <a:rPr lang="es-AR" b="1" dirty="0" smtClean="0">
                <a:solidFill>
                  <a:srgbClr val="0F5494"/>
                </a:solidFill>
              </a:rPr>
              <a:t>OSC</a:t>
            </a:r>
            <a:r>
              <a:rPr lang="es-AR" dirty="0" smtClean="0">
                <a:solidFill>
                  <a:srgbClr val="0F5494"/>
                </a:solidFill>
              </a:rPr>
              <a:t> </a:t>
            </a:r>
            <a:r>
              <a:rPr lang="es-AR" dirty="0">
                <a:solidFill>
                  <a:srgbClr val="0F5494"/>
                </a:solidFill>
              </a:rPr>
              <a:t>— supervisa que todas las partes cumplen los compromisos</a:t>
            </a:r>
            <a:endParaRPr lang="en-GB" dirty="0">
              <a:solidFill>
                <a:srgbClr val="0F549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885" y="603644"/>
            <a:ext cx="10515601" cy="949972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1. ¿</a:t>
            </a:r>
            <a:r>
              <a:rPr lang="en-GB" sz="3200" b="1" dirty="0" err="1" smtClean="0"/>
              <a:t>Qué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es</a:t>
            </a:r>
            <a:r>
              <a:rPr lang="en-GB" sz="3200" b="1" dirty="0" smtClean="0"/>
              <a:t> un </a:t>
            </a:r>
            <a:r>
              <a:rPr lang="en-GB" sz="3200" b="1" dirty="0" err="1" smtClean="0"/>
              <a:t>Pacto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Integridad</a:t>
            </a:r>
            <a:r>
              <a:rPr lang="en-GB" sz="3200" b="1" dirty="0" smtClean="0"/>
              <a:t>?</a:t>
            </a:r>
            <a:br>
              <a:rPr lang="en-GB" sz="3200" b="1" dirty="0" smtClean="0"/>
            </a:br>
            <a:r>
              <a:rPr lang="es-AR" sz="2200" b="1" i="1" dirty="0"/>
              <a:t>Un marco </a:t>
            </a:r>
            <a:r>
              <a:rPr lang="es-AR" sz="2200" b="1" i="1" dirty="0" smtClean="0"/>
              <a:t>para </a:t>
            </a:r>
            <a:r>
              <a:rPr lang="es-AR" sz="2200" b="1" i="1" dirty="0"/>
              <a:t>hacer realidad las asociaciones eficientes con las </a:t>
            </a:r>
            <a:r>
              <a:rPr lang="es-AR" sz="2200" b="1" i="1" dirty="0" smtClean="0"/>
              <a:t>OSC</a:t>
            </a:r>
            <a:endParaRPr lang="en-GB" sz="2200" b="1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6" t="16547" r="21832" b="3230"/>
          <a:stretch/>
        </p:blipFill>
        <p:spPr bwMode="auto">
          <a:xfrm>
            <a:off x="7712783" y="2260488"/>
            <a:ext cx="3899140" cy="2539243"/>
          </a:xfrm>
          <a:prstGeom prst="rect">
            <a:avLst/>
          </a:prstGeom>
          <a:noFill/>
          <a:ln w="12700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318" y="603644"/>
            <a:ext cx="1376962" cy="502591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2371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Rectangle"/>
          <p:cNvSpPr/>
          <p:nvPr/>
        </p:nvSpPr>
        <p:spPr>
          <a:xfrm>
            <a:off x="3162926" y="1787912"/>
            <a:ext cx="8232052" cy="779677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5" name="WHO IS THIS FOR?"/>
          <p:cNvSpPr txBox="1"/>
          <p:nvPr/>
        </p:nvSpPr>
        <p:spPr>
          <a:xfrm>
            <a:off x="568073" y="1787912"/>
            <a:ext cx="2461730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AR" sz="2400" dirty="0">
                <a:sym typeface="Helvetica"/>
              </a:rPr>
              <a:t>¿PARA </a:t>
            </a:r>
            <a:r>
              <a:rPr lang="es-AR" sz="2400" dirty="0" smtClean="0">
                <a:solidFill>
                  <a:srgbClr val="F6C243"/>
                </a:solidFill>
                <a:sym typeface="Helvetica"/>
              </a:rPr>
              <a:t>QUIÉN</a:t>
            </a:r>
            <a:r>
              <a:rPr lang="es-AR" sz="2400" dirty="0"/>
              <a:t>?</a:t>
            </a:r>
            <a:endParaRPr sz="2400" dirty="0"/>
          </a:p>
        </p:txBody>
      </p:sp>
      <p:sp>
        <p:nvSpPr>
          <p:cNvPr id="316" name="WHAT DO THEY STRUGGLE WITH?"/>
          <p:cNvSpPr txBox="1"/>
          <p:nvPr/>
        </p:nvSpPr>
        <p:spPr>
          <a:xfrm>
            <a:off x="537095" y="2937506"/>
            <a:ext cx="2247048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AR" sz="2400" dirty="0"/>
              <a:t>¿PARA </a:t>
            </a:r>
            <a:r>
              <a:rPr lang="es-AR" sz="2400" dirty="0" smtClean="0">
                <a:solidFill>
                  <a:srgbClr val="FFC000"/>
                </a:solidFill>
              </a:rPr>
              <a:t>QUÉ</a:t>
            </a:r>
            <a:r>
              <a:rPr lang="es-AR" sz="2400" dirty="0"/>
              <a:t>?</a:t>
            </a:r>
            <a:endParaRPr sz="2400" dirty="0"/>
          </a:p>
        </p:txBody>
      </p:sp>
      <p:sp>
        <p:nvSpPr>
          <p:cNvPr id="317" name="Rectangle"/>
          <p:cNvSpPr/>
          <p:nvPr/>
        </p:nvSpPr>
        <p:spPr>
          <a:xfrm>
            <a:off x="3162926" y="2916826"/>
            <a:ext cx="8232052" cy="2882248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8" name="Auditors in Managing authorities…"/>
          <p:cNvSpPr txBox="1"/>
          <p:nvPr/>
        </p:nvSpPr>
        <p:spPr>
          <a:xfrm>
            <a:off x="3530689" y="1854586"/>
            <a:ext cx="7864289" cy="6463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spcBef>
                <a:spcPts val="1000"/>
              </a:spcBef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AR" b="1" dirty="0"/>
              <a:t>Autoridades de gestión </a:t>
            </a:r>
            <a:r>
              <a:rPr lang="es-AR" dirty="0"/>
              <a:t>de los Estados </a:t>
            </a:r>
            <a:r>
              <a:rPr lang="es-AR" dirty="0" smtClean="0"/>
              <a:t>miembros, </a:t>
            </a:r>
            <a:r>
              <a:rPr lang="es-AR" dirty="0"/>
              <a:t>para los proyectos financiados por los Fondos Estructurales y de Inversión Europeos</a:t>
            </a:r>
            <a:endParaRPr dirty="0"/>
          </a:p>
        </p:txBody>
      </p:sp>
      <p:sp>
        <p:nvSpPr>
          <p:cNvPr id="319" name="How to make public procurement processes more transparent and accountable to the public without making this an additional burden in their workload…"/>
          <p:cNvSpPr txBox="1"/>
          <p:nvPr/>
        </p:nvSpPr>
        <p:spPr>
          <a:xfrm>
            <a:off x="3323382" y="2937506"/>
            <a:ext cx="7901712" cy="2934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/>
              <a:t>Hacer que la </a:t>
            </a:r>
            <a:r>
              <a:rPr lang="es-AR" sz="2400" b="1" dirty="0"/>
              <a:t>contratación pública </a:t>
            </a:r>
            <a:r>
              <a:rPr lang="es-AR" sz="2400" dirty="0"/>
              <a:t>sea más </a:t>
            </a:r>
            <a:r>
              <a:rPr lang="es-AR" sz="2400" b="1" dirty="0"/>
              <a:t>transparente</a:t>
            </a:r>
            <a:r>
              <a:rPr lang="es-AR" sz="2400" dirty="0"/>
              <a:t> y </a:t>
            </a:r>
            <a:r>
              <a:rPr lang="es-AR" sz="2400" dirty="0" smtClean="0"/>
              <a:t>responsable</a:t>
            </a: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b="1" dirty="0" smtClean="0"/>
              <a:t>Involucrar </a:t>
            </a:r>
            <a:r>
              <a:rPr lang="es-AR" sz="2400" b="1" dirty="0"/>
              <a:t>a la sociedad civil </a:t>
            </a:r>
            <a:r>
              <a:rPr lang="es-AR" sz="2400" dirty="0"/>
              <a:t>en el seguimiento de la contratación pública y la ejecución de los fondos de la </a:t>
            </a:r>
            <a:r>
              <a:rPr lang="es-AR" sz="2400" dirty="0" smtClean="0"/>
              <a:t>UE</a:t>
            </a: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b="1" dirty="0"/>
              <a:t>Proporcionar un marco para la asociación </a:t>
            </a:r>
            <a:r>
              <a:rPr lang="es-AR" sz="2400" dirty="0"/>
              <a:t>con la sociedad civil en la ejecución de los Fondos de la UE</a:t>
            </a:r>
            <a:endParaRPr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3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613" y="543818"/>
            <a:ext cx="1376962" cy="502591"/>
          </a:xfrm>
          <a:prstGeom prst="rect">
            <a:avLst/>
          </a:prstGeom>
        </p:spPr>
      </p:pic>
      <p:sp>
        <p:nvSpPr>
          <p:cNvPr id="12" name="Name of the project / service / learning product"/>
          <p:cNvSpPr txBox="1"/>
          <p:nvPr/>
        </p:nvSpPr>
        <p:spPr>
          <a:xfrm>
            <a:off x="976949" y="502729"/>
            <a:ext cx="9559664" cy="584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6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sz="3200" dirty="0" smtClean="0"/>
              <a:t>2. </a:t>
            </a:r>
            <a:r>
              <a:rPr lang="es-AR" sz="3200" dirty="0" smtClean="0"/>
              <a:t>Pactos de Integridad</a:t>
            </a:r>
            <a:r>
              <a:rPr lang="fr-BE" sz="3200" dirty="0" smtClean="0"/>
              <a:t>: ¿</a:t>
            </a:r>
            <a:r>
              <a:rPr lang="en-GB" sz="3200" b="1" i="1" dirty="0" err="1" smtClean="0">
                <a:sym typeface="Arial"/>
              </a:rPr>
              <a:t>para</a:t>
            </a:r>
            <a:r>
              <a:rPr lang="en-GB" sz="3200" b="1" i="1" dirty="0" smtClean="0">
                <a:sym typeface="Arial"/>
              </a:rPr>
              <a:t> </a:t>
            </a:r>
            <a:r>
              <a:rPr lang="en-GB" sz="3200" b="1" i="1" dirty="0" err="1" smtClean="0">
                <a:sym typeface="Arial"/>
              </a:rPr>
              <a:t>quién</a:t>
            </a:r>
            <a:r>
              <a:rPr lang="en-GB" sz="3200" b="1" i="1" dirty="0" smtClean="0">
                <a:sym typeface="Arial"/>
              </a:rPr>
              <a:t> y </a:t>
            </a:r>
            <a:r>
              <a:rPr lang="en-GB" sz="3200" b="1" i="1" dirty="0" err="1" smtClean="0">
                <a:sym typeface="Arial"/>
              </a:rPr>
              <a:t>para</a:t>
            </a:r>
            <a:r>
              <a:rPr lang="en-GB" sz="3200" b="1" i="1" dirty="0" smtClean="0">
                <a:sym typeface="Arial"/>
              </a:rPr>
              <a:t> </a:t>
            </a:r>
            <a:r>
              <a:rPr lang="en-GB" sz="3200" b="1" i="1" dirty="0" err="1" smtClean="0">
                <a:sym typeface="Arial"/>
              </a:rPr>
              <a:t>qué</a:t>
            </a:r>
            <a:r>
              <a:rPr lang="en-GB" sz="3200" b="1" i="1" dirty="0" smtClean="0">
                <a:sym typeface="Arial"/>
              </a:rPr>
              <a:t>?</a:t>
            </a:r>
            <a:endParaRPr sz="3200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WHAT ARE THE MAIN BENEFITS FOR THEM?"/>
          <p:cNvSpPr txBox="1"/>
          <p:nvPr/>
        </p:nvSpPr>
        <p:spPr>
          <a:xfrm>
            <a:off x="734518" y="2010382"/>
            <a:ext cx="2077143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 smtClean="0"/>
              <a:t>¿QUÉ ESTABA EN </a:t>
            </a:r>
            <a:r>
              <a:rPr lang="fr-BE" sz="2400" dirty="0" smtClean="0">
                <a:solidFill>
                  <a:srgbClr val="F6C243"/>
                </a:solidFill>
              </a:rPr>
              <a:t>JUEGO</a:t>
            </a:r>
            <a:r>
              <a:rPr sz="2400" dirty="0" smtClean="0"/>
              <a:t>?</a:t>
            </a:r>
            <a:endParaRPr sz="2400" dirty="0"/>
          </a:p>
        </p:txBody>
      </p:sp>
      <p:sp>
        <p:nvSpPr>
          <p:cNvPr id="328" name="Rectangle"/>
          <p:cNvSpPr/>
          <p:nvPr/>
        </p:nvSpPr>
        <p:spPr>
          <a:xfrm>
            <a:off x="2811661" y="2010381"/>
            <a:ext cx="7726915" cy="3861331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9" name="A process with clear steps to organise NGOs cooperation, and making sure it is the most cost-efficient process for them in terms of time and budget"/>
          <p:cNvSpPr txBox="1"/>
          <p:nvPr/>
        </p:nvSpPr>
        <p:spPr>
          <a:xfrm>
            <a:off x="2892725" y="2010382"/>
            <a:ext cx="7645851" cy="3801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325.000 </a:t>
            </a:r>
            <a:r>
              <a:rPr lang="en-GB" sz="2400" dirty="0" err="1" smtClean="0">
                <a:solidFill>
                  <a:schemeClr val="tx1"/>
                </a:solidFill>
              </a:rPr>
              <a:t>millones</a:t>
            </a:r>
            <a:r>
              <a:rPr lang="en-GB" sz="2400" dirty="0" smtClean="0">
                <a:solidFill>
                  <a:schemeClr val="tx1"/>
                </a:solidFill>
              </a:rPr>
              <a:t> de euros de </a:t>
            </a:r>
            <a:r>
              <a:rPr lang="en-GB" sz="2400" b="1" dirty="0" smtClean="0">
                <a:solidFill>
                  <a:schemeClr val="tx1"/>
                </a:solidFill>
              </a:rPr>
              <a:t>Fondos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b="1" dirty="0" smtClean="0">
                <a:solidFill>
                  <a:schemeClr val="tx1"/>
                </a:solidFill>
              </a:rPr>
              <a:t>ESI </a:t>
            </a:r>
            <a:r>
              <a:rPr lang="en-GB" sz="2400" dirty="0" smtClean="0">
                <a:solidFill>
                  <a:schemeClr val="tx1"/>
                </a:solidFill>
              </a:rPr>
              <a:t>para el </a:t>
            </a:r>
            <a:r>
              <a:rPr lang="en-GB" sz="2400" dirty="0" err="1" smtClean="0">
                <a:solidFill>
                  <a:schemeClr val="tx1"/>
                </a:solidFill>
              </a:rPr>
              <a:t>período</a:t>
            </a:r>
            <a:r>
              <a:rPr lang="en-GB" sz="2400" dirty="0" smtClean="0">
                <a:solidFill>
                  <a:schemeClr val="tx1"/>
                </a:solidFill>
              </a:rPr>
              <a:t> 2014-2020 (372.000 </a:t>
            </a:r>
            <a:r>
              <a:rPr lang="en-GB" sz="2400" dirty="0" err="1" smtClean="0">
                <a:solidFill>
                  <a:schemeClr val="tx1"/>
                </a:solidFill>
              </a:rPr>
              <a:t>millones</a:t>
            </a:r>
            <a:r>
              <a:rPr lang="en-GB" sz="2400" dirty="0" smtClean="0">
                <a:solidFill>
                  <a:schemeClr val="tx1"/>
                </a:solidFill>
              </a:rPr>
              <a:t> de euros para 2021-2027)</a:t>
            </a:r>
            <a:endParaRPr lang="en-GB" sz="2400" dirty="0">
              <a:solidFill>
                <a:schemeClr val="tx1"/>
              </a:solidFill>
            </a:endParaRP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>
                <a:solidFill>
                  <a:schemeClr val="tx1"/>
                </a:solidFill>
              </a:rPr>
              <a:t>Mayor atención a los </a:t>
            </a:r>
            <a:r>
              <a:rPr lang="es-AR" sz="2400" b="1" dirty="0">
                <a:solidFill>
                  <a:schemeClr val="tx1"/>
                </a:solidFill>
              </a:rPr>
              <a:t>resultados</a:t>
            </a:r>
            <a:r>
              <a:rPr lang="es-AR" sz="2400" dirty="0">
                <a:solidFill>
                  <a:schemeClr val="tx1"/>
                </a:solidFill>
              </a:rPr>
              <a:t> y </a:t>
            </a:r>
            <a:r>
              <a:rPr lang="es-AR" sz="2400" b="1" dirty="0">
                <a:solidFill>
                  <a:schemeClr val="tx1"/>
                </a:solidFill>
              </a:rPr>
              <a:t>tolerancia cero al fraude </a:t>
            </a:r>
            <a:r>
              <a:rPr lang="es-AR" sz="2400" dirty="0">
                <a:solidFill>
                  <a:schemeClr val="tx1"/>
                </a:solidFill>
              </a:rPr>
              <a:t>en la política de </a:t>
            </a:r>
            <a:r>
              <a:rPr lang="es-AR" sz="2400" dirty="0" smtClean="0">
                <a:solidFill>
                  <a:schemeClr val="tx1"/>
                </a:solidFill>
              </a:rPr>
              <a:t>cohesión</a:t>
            </a: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>
                <a:solidFill>
                  <a:schemeClr val="tx1"/>
                </a:solidFill>
              </a:rPr>
              <a:t>La</a:t>
            </a:r>
            <a:r>
              <a:rPr lang="es-AR" sz="2400" b="1" dirty="0">
                <a:solidFill>
                  <a:schemeClr val="tx1"/>
                </a:solidFill>
              </a:rPr>
              <a:t> contratación </a:t>
            </a:r>
            <a:r>
              <a:rPr lang="es-AR" sz="2400" b="1" dirty="0" smtClean="0">
                <a:solidFill>
                  <a:schemeClr val="tx1"/>
                </a:solidFill>
              </a:rPr>
              <a:t>pública es </a:t>
            </a:r>
            <a:r>
              <a:rPr lang="es-AR" sz="2400" b="1" dirty="0">
                <a:solidFill>
                  <a:schemeClr val="tx1"/>
                </a:solidFill>
              </a:rPr>
              <a:t>un ámbito de alto </a:t>
            </a:r>
            <a:r>
              <a:rPr lang="es-AR" sz="2400" b="1" dirty="0" smtClean="0">
                <a:solidFill>
                  <a:schemeClr val="tx1"/>
                </a:solidFill>
              </a:rPr>
              <a:t>riesgo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>
                <a:solidFill>
                  <a:schemeClr val="tx1"/>
                </a:solidFill>
              </a:rPr>
              <a:t>Buscar </a:t>
            </a:r>
            <a:r>
              <a:rPr lang="es-AR" sz="2400" b="1" dirty="0">
                <a:solidFill>
                  <a:schemeClr val="tx1"/>
                </a:solidFill>
              </a:rPr>
              <a:t>nuevas formas de salvaguardar</a:t>
            </a:r>
            <a:r>
              <a:rPr lang="es-AR" sz="2400" dirty="0">
                <a:solidFill>
                  <a:schemeClr val="tx1"/>
                </a:solidFill>
              </a:rPr>
              <a:t> los fondos de la UE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4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569" y="477515"/>
            <a:ext cx="1376962" cy="502591"/>
          </a:xfrm>
          <a:prstGeom prst="rect">
            <a:avLst/>
          </a:prstGeom>
        </p:spPr>
      </p:pic>
      <p:sp>
        <p:nvSpPr>
          <p:cNvPr id="8" name="Name of the project / service / learning product"/>
          <p:cNvSpPr txBox="1"/>
          <p:nvPr/>
        </p:nvSpPr>
        <p:spPr>
          <a:xfrm>
            <a:off x="975027" y="703109"/>
            <a:ext cx="10051772" cy="5539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6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GB" sz="3000" b="1" dirty="0" smtClean="0"/>
              <a:t>3</a:t>
            </a:r>
            <a:r>
              <a:rPr lang="en-GB" sz="3000" b="1" dirty="0"/>
              <a:t>. </a:t>
            </a:r>
            <a:r>
              <a:rPr lang="es-AR" sz="3000" b="1" dirty="0"/>
              <a:t>¿Por qué la DG REGIO apoyó el proyecto piloto?</a:t>
            </a:r>
            <a:endParaRPr sz="3000" dirty="0"/>
          </a:p>
        </p:txBody>
      </p:sp>
    </p:spTree>
    <p:extLst>
      <p:ext uri="{BB962C8B-B14F-4D97-AF65-F5344CB8AC3E}">
        <p14:creationId xmlns:p14="http://schemas.microsoft.com/office/powerpoint/2010/main" val="219697113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344697" y="1057790"/>
            <a:ext cx="4399201" cy="5417573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AR" sz="2000" dirty="0">
                <a:latin typeface="Arial" panose="020B0604020202020204" pitchFamily="34" charset="0"/>
                <a:cs typeface="Arial" panose="020B0604020202020204" pitchFamily="34" charset="0"/>
              </a:rPr>
              <a:t>Acuerdo de subvención </a:t>
            </a:r>
            <a:r>
              <a:rPr lang="es-A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multibeneficiario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000" dirty="0">
                <a:latin typeface="Arial" panose="020B0604020202020204" pitchFamily="34" charset="0"/>
                <a:cs typeface="Arial" panose="020B0604020202020204" pitchFamily="34" charset="0"/>
              </a:rPr>
              <a:t>con Transparencia 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Internacional </a:t>
            </a:r>
            <a:r>
              <a:rPr lang="es-A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Secretariat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0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16 OSC</a:t>
            </a:r>
          </a:p>
          <a:p>
            <a:r>
              <a:rPr lang="fr-BE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Estados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miembros</a:t>
            </a:r>
            <a:endParaRPr lang="fr-B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monitores independientes</a:t>
            </a:r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BE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proyectos</a:t>
            </a:r>
            <a:endParaRPr lang="fr-B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BE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procedimientos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contratación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pública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supervisados</a:t>
            </a:r>
            <a:endParaRPr lang="fr-B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BE" sz="21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Sectores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cubiertos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Asistencia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sanitaria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transporte,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autopistas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líneas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tren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energía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registros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catastrales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monumentos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históricos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etc. </a:t>
            </a:r>
          </a:p>
          <a:p>
            <a:r>
              <a:rPr lang="en-GB" sz="20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://www.transparency.org/en/projects/integritypacts</a:t>
            </a:r>
            <a:endParaRPr lang="fr-B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28297" y="0"/>
            <a:ext cx="10515601" cy="782359"/>
          </a:xfrm>
        </p:spPr>
        <p:txBody>
          <a:bodyPr>
            <a:normAutofit/>
          </a:bodyPr>
          <a:lstStyle/>
          <a:p>
            <a:r>
              <a:rPr lang="fr-BE" sz="3200" b="1" dirty="0" smtClean="0"/>
              <a:t>4. </a:t>
            </a:r>
            <a:r>
              <a:rPr lang="fr-BE" sz="3200" b="1" dirty="0" err="1" smtClean="0"/>
              <a:t>Proyecto</a:t>
            </a:r>
            <a:r>
              <a:rPr lang="fr-BE" sz="3200" b="1" dirty="0" smtClean="0"/>
              <a:t> </a:t>
            </a:r>
            <a:r>
              <a:rPr lang="fr-BE" sz="3200" b="1" dirty="0" err="1" smtClean="0"/>
              <a:t>piloto</a:t>
            </a:r>
            <a:r>
              <a:rPr lang="fr-BE" sz="3200" b="1" dirty="0" smtClean="0"/>
              <a:t> 2016-2021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3" t="5900" r="25640" b="6188"/>
          <a:stretch/>
        </p:blipFill>
        <p:spPr>
          <a:xfrm>
            <a:off x="590795" y="1057790"/>
            <a:ext cx="6390968" cy="54175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318" y="603644"/>
            <a:ext cx="1376962" cy="502591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6321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WHAT ARE THE MAIN BENEFITS FOR THEM?"/>
          <p:cNvSpPr txBox="1"/>
          <p:nvPr/>
        </p:nvSpPr>
        <p:spPr>
          <a:xfrm>
            <a:off x="734518" y="2010382"/>
            <a:ext cx="2077143" cy="1938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 smtClean="0"/>
              <a:t>¿CUÁLES SON LOS BENEFICIOS </a:t>
            </a:r>
            <a:r>
              <a:rPr lang="es-AR" sz="2400" b="1" dirty="0">
                <a:solidFill>
                  <a:srgbClr val="F6C243"/>
                </a:solidFill>
                <a:latin typeface="Arial"/>
                <a:ea typeface="Arial"/>
                <a:cs typeface="Arial"/>
              </a:rPr>
              <a:t>A</a:t>
            </a:r>
            <a:r>
              <a:rPr lang="es-AR" sz="2400" dirty="0" smtClean="0"/>
              <a:t> </a:t>
            </a:r>
            <a:r>
              <a:rPr lang="es-AR" sz="2400" dirty="0" smtClean="0">
                <a:solidFill>
                  <a:srgbClr val="F6C243"/>
                </a:solidFill>
              </a:rPr>
              <a:t>LARGO PLAZO</a:t>
            </a:r>
            <a:r>
              <a:rPr lang="es-AR" sz="2400" b="1" dirty="0">
                <a:solidFill>
                  <a:srgbClr val="034EA2"/>
                </a:solidFill>
                <a:latin typeface="Arial"/>
                <a:ea typeface="Arial"/>
                <a:cs typeface="Arial"/>
              </a:rPr>
              <a:t>?</a:t>
            </a:r>
            <a:endParaRPr sz="2400" b="1" dirty="0">
              <a:solidFill>
                <a:srgbClr val="034EA2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8" name="Rectangle"/>
          <p:cNvSpPr/>
          <p:nvPr/>
        </p:nvSpPr>
        <p:spPr>
          <a:xfrm>
            <a:off x="2932006" y="2010382"/>
            <a:ext cx="7726915" cy="3368320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9" name="A process with clear steps to organise NGOs cooperation, and making sure it is the most cost-efficient process for them in terms of time and budget"/>
          <p:cNvSpPr txBox="1"/>
          <p:nvPr/>
        </p:nvSpPr>
        <p:spPr>
          <a:xfrm>
            <a:off x="3128006" y="2332491"/>
            <a:ext cx="7334916" cy="256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/>
              <a:t>Aumentar la </a:t>
            </a:r>
            <a:r>
              <a:rPr lang="es-AR" sz="2400" b="1" dirty="0"/>
              <a:t>transparencia</a:t>
            </a:r>
            <a:r>
              <a:rPr lang="es-AR" sz="2400" dirty="0"/>
              <a:t> </a:t>
            </a:r>
            <a:r>
              <a:rPr lang="es-AR" sz="2400" b="1" dirty="0"/>
              <a:t>y la rendición de cuentas </a:t>
            </a:r>
            <a:r>
              <a:rPr lang="es-AR" sz="2400" b="1" dirty="0" smtClean="0"/>
              <a:t>en </a:t>
            </a:r>
            <a:r>
              <a:rPr lang="es-AR" sz="2400" b="1" dirty="0"/>
              <a:t>las políticas </a:t>
            </a:r>
            <a:r>
              <a:rPr lang="es-AR" sz="2400" b="1" dirty="0" smtClean="0"/>
              <a:t>públicas</a:t>
            </a: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/>
              <a:t>Aumentar la </a:t>
            </a:r>
            <a:r>
              <a:rPr lang="es-AR" sz="2400" b="1" dirty="0"/>
              <a:t>confianza de </a:t>
            </a:r>
            <a:r>
              <a:rPr lang="es-AR" sz="2400" b="1" dirty="0" smtClean="0"/>
              <a:t>la ciudadanía </a:t>
            </a:r>
            <a:r>
              <a:rPr lang="es-AR" sz="2400" dirty="0"/>
              <a:t>en los procesos y en los </a:t>
            </a:r>
            <a:r>
              <a:rPr lang="es-AR" sz="2400" i="1" dirty="0" err="1" smtClean="0"/>
              <a:t>policy</a:t>
            </a:r>
            <a:r>
              <a:rPr lang="es-AR" sz="2400" i="1" dirty="0" smtClean="0"/>
              <a:t> </a:t>
            </a:r>
            <a:r>
              <a:rPr lang="es-AR" sz="2400" i="1" dirty="0" err="1" smtClean="0"/>
              <a:t>makers</a:t>
            </a:r>
            <a:endParaRPr lang="es-AR" sz="2400" i="1" dirty="0" smtClean="0"/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sz="2400" dirty="0"/>
              <a:t>Los pactos de integridad </a:t>
            </a:r>
            <a:r>
              <a:rPr lang="es-AR" sz="2400" b="1" dirty="0" smtClean="0"/>
              <a:t>fomentan </a:t>
            </a:r>
            <a:r>
              <a:rPr lang="es-AR" sz="2400" b="1" dirty="0"/>
              <a:t>cambios </a:t>
            </a:r>
            <a:r>
              <a:rPr lang="es-AR" sz="2400" b="1" dirty="0" smtClean="0"/>
              <a:t>institucionales</a:t>
            </a:r>
            <a:endParaRPr sz="2400" b="1" dirty="0"/>
          </a:p>
        </p:txBody>
      </p:sp>
      <p:sp>
        <p:nvSpPr>
          <p:cNvPr id="330" name="Name of the project / service / learning product"/>
          <p:cNvSpPr txBox="1"/>
          <p:nvPr/>
        </p:nvSpPr>
        <p:spPr>
          <a:xfrm>
            <a:off x="935530" y="591346"/>
            <a:ext cx="9468294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26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sz="3200" dirty="0" smtClean="0"/>
              <a:t>5. </a:t>
            </a:r>
            <a:r>
              <a:rPr lang="es-AR" sz="3200" dirty="0" smtClean="0"/>
              <a:t>Pactos de Integridad</a:t>
            </a:r>
            <a:r>
              <a:rPr lang="fr-BE" sz="3200" dirty="0" smtClean="0"/>
              <a:t>: </a:t>
            </a:r>
            <a:r>
              <a:rPr lang="fr-BE" sz="3200" dirty="0" err="1" smtClean="0"/>
              <a:t>beneficios</a:t>
            </a:r>
            <a:r>
              <a:rPr lang="fr-BE" sz="3200" dirty="0" smtClean="0"/>
              <a:t> a largo </a:t>
            </a:r>
            <a:r>
              <a:rPr lang="fr-BE" sz="3200" dirty="0" err="1" smtClean="0"/>
              <a:t>plazo</a:t>
            </a:r>
            <a:endParaRPr sz="3200" dirty="0"/>
          </a:p>
          <a:p>
            <a:pPr>
              <a:defRPr sz="17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6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922" y="603644"/>
            <a:ext cx="1376962" cy="50259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Rectangle"/>
          <p:cNvSpPr/>
          <p:nvPr/>
        </p:nvSpPr>
        <p:spPr>
          <a:xfrm>
            <a:off x="3162926" y="1518353"/>
            <a:ext cx="8232052" cy="1972469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5" name="WHO IS THIS FOR?"/>
          <p:cNvSpPr txBox="1"/>
          <p:nvPr/>
        </p:nvSpPr>
        <p:spPr>
          <a:xfrm>
            <a:off x="568073" y="1787912"/>
            <a:ext cx="2088977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r-BE" sz="2400" dirty="0" smtClean="0"/>
              <a:t>FIN DEL PROYECTO </a:t>
            </a:r>
            <a:r>
              <a:rPr lang="fr-BE" sz="2400" dirty="0" smtClean="0">
                <a:solidFill>
                  <a:srgbClr val="F6C243"/>
                </a:solidFill>
                <a:sym typeface="Helvetica"/>
              </a:rPr>
              <a:t>PILOTO</a:t>
            </a:r>
            <a:endParaRPr sz="2400" dirty="0">
              <a:solidFill>
                <a:srgbClr val="F6C243"/>
              </a:solidFill>
              <a:sym typeface="Helvetica"/>
            </a:endParaRPr>
          </a:p>
        </p:txBody>
      </p:sp>
      <p:sp>
        <p:nvSpPr>
          <p:cNvPr id="317" name="Rectangle"/>
          <p:cNvSpPr/>
          <p:nvPr/>
        </p:nvSpPr>
        <p:spPr>
          <a:xfrm>
            <a:off x="3162926" y="3809727"/>
            <a:ext cx="8232052" cy="2371995"/>
          </a:xfrm>
          <a:prstGeom prst="rect">
            <a:avLst/>
          </a:prstGeom>
          <a:solidFill>
            <a:srgbClr val="F7F7F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8" name="Auditors in Managing authorities…"/>
          <p:cNvSpPr txBox="1"/>
          <p:nvPr/>
        </p:nvSpPr>
        <p:spPr>
          <a:xfrm>
            <a:off x="3409974" y="1530925"/>
            <a:ext cx="7684151" cy="1928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spcBef>
                <a:spcPts val="1000"/>
              </a:spcBef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 smtClean="0"/>
              <a:t>El </a:t>
            </a:r>
            <a:r>
              <a:rPr lang="fr-BE" dirty="0" err="1" smtClean="0"/>
              <a:t>proyecto</a:t>
            </a:r>
            <a:r>
              <a:rPr lang="fr-BE" dirty="0" smtClean="0"/>
              <a:t> </a:t>
            </a:r>
            <a:r>
              <a:rPr lang="fr-BE" dirty="0" err="1" smtClean="0"/>
              <a:t>piloto</a:t>
            </a:r>
            <a:r>
              <a:rPr lang="fr-BE" dirty="0" smtClean="0"/>
              <a:t> </a:t>
            </a:r>
            <a:r>
              <a:rPr lang="fr-BE" b="1" dirty="0" err="1" smtClean="0"/>
              <a:t>finaliza</a:t>
            </a:r>
            <a:r>
              <a:rPr lang="fr-BE" b="1" dirty="0" smtClean="0"/>
              <a:t> en </a:t>
            </a:r>
            <a:r>
              <a:rPr lang="fr-BE" b="1" dirty="0" err="1" smtClean="0"/>
              <a:t>marzo</a:t>
            </a:r>
            <a:r>
              <a:rPr lang="fr-BE" dirty="0" smtClean="0"/>
              <a:t> </a:t>
            </a:r>
            <a:r>
              <a:rPr lang="fr-BE" b="1" dirty="0" smtClean="0"/>
              <a:t>2022</a:t>
            </a:r>
          </a:p>
          <a:p>
            <a:pPr marL="285750" indent="-285750"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b="1" dirty="0" err="1" smtClean="0"/>
              <a:t>herramienta</a:t>
            </a:r>
            <a:r>
              <a:rPr lang="en-US" b="1" dirty="0" smtClean="0"/>
              <a:t> </a:t>
            </a:r>
            <a:r>
              <a:rPr lang="en-US" b="1" dirty="0" err="1" smtClean="0"/>
              <a:t>reconocida</a:t>
            </a:r>
            <a:r>
              <a:rPr lang="en-US" b="1" dirty="0" smtClean="0"/>
              <a:t>: </a:t>
            </a:r>
            <a:endParaRPr lang="en-US" b="1" dirty="0"/>
          </a:p>
          <a:p>
            <a:pPr marL="342900" lvl="8" indent="-342900">
              <a:spcBef>
                <a:spcPts val="1000"/>
              </a:spcBef>
              <a:buSzPct val="100000"/>
              <a:buFont typeface="Wingdings" panose="05000000000000000000" pitchFamily="2" charset="2"/>
              <a:buChar char="ü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1600" b="1" dirty="0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s-AR" sz="1600" dirty="0">
                <a:latin typeface="Arial"/>
                <a:ea typeface="Arial"/>
                <a:cs typeface="Arial"/>
                <a:sym typeface="Arial"/>
              </a:rPr>
              <a:t>Premio del Defensor del Pueblo Europeo a la Buena Administración </a:t>
            </a:r>
            <a:r>
              <a:rPr lang="es-AR" sz="1600" dirty="0" smtClean="0">
                <a:latin typeface="Arial"/>
                <a:ea typeface="Arial"/>
                <a:cs typeface="Arial"/>
                <a:sym typeface="Arial"/>
              </a:rPr>
              <a:t>2019</a:t>
            </a:r>
          </a:p>
          <a:p>
            <a:pPr marL="342900" lvl="8" indent="-342900">
              <a:spcBef>
                <a:spcPts val="1000"/>
              </a:spcBef>
              <a:buSzPct val="100000"/>
              <a:buFont typeface="Wingdings" panose="05000000000000000000" pitchFamily="2" charset="2"/>
              <a:buChar char="ü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1600" b="1" dirty="0" smtClean="0">
                <a:latin typeface="Arial"/>
                <a:ea typeface="Arial"/>
                <a:cs typeface="Arial"/>
              </a:rPr>
              <a:t>  </a:t>
            </a:r>
            <a:r>
              <a:rPr lang="es-AR" sz="1600" dirty="0">
                <a:latin typeface="Arial"/>
                <a:ea typeface="Arial"/>
                <a:cs typeface="Arial"/>
                <a:sym typeface="Arial"/>
              </a:rPr>
              <a:t>G20 Compendio de buenas </a:t>
            </a:r>
            <a:r>
              <a:rPr lang="es-AR" sz="1600" dirty="0" smtClean="0">
                <a:latin typeface="Arial"/>
                <a:ea typeface="Arial"/>
                <a:cs typeface="Arial"/>
                <a:sym typeface="Arial"/>
              </a:rPr>
              <a:t>prácticas</a:t>
            </a:r>
          </a:p>
          <a:p>
            <a:pPr marL="342900" lvl="8" indent="-342900">
              <a:spcBef>
                <a:spcPts val="1000"/>
              </a:spcBef>
              <a:buSzPct val="100000"/>
              <a:buFont typeface="Wingdings" panose="05000000000000000000" pitchFamily="2" charset="2"/>
              <a:buChar char="ü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b="1" dirty="0"/>
              <a:t>Conferencia final de alto nivel en 8/2/2022 </a:t>
            </a:r>
            <a:r>
              <a:rPr lang="es-AR" dirty="0"/>
              <a:t>y actos finales en los </a:t>
            </a:r>
            <a:r>
              <a:rPr lang="es-AR" dirty="0" smtClean="0"/>
              <a:t>EM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319" name="How to make public procurement processes more transparent and accountable to the public without making this an additional burden in their workload…"/>
          <p:cNvSpPr txBox="1"/>
          <p:nvPr/>
        </p:nvSpPr>
        <p:spPr>
          <a:xfrm>
            <a:off x="3328096" y="3809727"/>
            <a:ext cx="7901712" cy="2287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b="1" dirty="0"/>
              <a:t>Fomentar una mayor aplicación de los pactos de integridad</a:t>
            </a:r>
            <a:r>
              <a:rPr lang="es-AR" dirty="0"/>
              <a:t> en los Estados </a:t>
            </a:r>
            <a:r>
              <a:rPr lang="es-AR" dirty="0" smtClean="0"/>
              <a:t>Miembros </a:t>
            </a:r>
            <a:r>
              <a:rPr lang="es-AR" dirty="0"/>
              <a:t>para el período </a:t>
            </a:r>
            <a:r>
              <a:rPr lang="es-AR" dirty="0" smtClean="0"/>
              <a:t>2021-2027</a:t>
            </a:r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b="1" dirty="0"/>
              <a:t>Manual para profesionales: </a:t>
            </a:r>
            <a:r>
              <a:rPr lang="es-AR" dirty="0"/>
              <a:t>Autoridades de los Estados </a:t>
            </a:r>
            <a:r>
              <a:rPr lang="es-AR" dirty="0" smtClean="0"/>
              <a:t>Miembros</a:t>
            </a:r>
            <a:r>
              <a:rPr lang="es-AR" dirty="0"/>
              <a:t>, autoridades de gestión, autoridades contratantes, </a:t>
            </a:r>
            <a:r>
              <a:rPr lang="es-AR" dirty="0" smtClean="0"/>
              <a:t>monitores</a:t>
            </a:r>
            <a:r>
              <a:rPr lang="es-AR" dirty="0"/>
              <a:t>, empresas, </a:t>
            </a:r>
            <a:r>
              <a:rPr lang="es-AR" dirty="0" smtClean="0"/>
              <a:t>ciudadanía </a:t>
            </a:r>
            <a:r>
              <a:rPr lang="es-AR" dirty="0"/>
              <a:t>y organizaciones de la sociedad civil </a:t>
            </a:r>
            <a:endParaRPr lang="es-AR" dirty="0" smtClean="0"/>
          </a:p>
          <a:p>
            <a:pPr marL="285750" indent="-285750">
              <a:spcBef>
                <a:spcPts val="1000"/>
              </a:spcBef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s-AR" b="1" dirty="0">
                <a:latin typeface="Arial"/>
                <a:ea typeface="Arial"/>
                <a:cs typeface="Arial"/>
              </a:rPr>
              <a:t>Sesiones de formación </a:t>
            </a:r>
            <a:r>
              <a:rPr lang="es-AR" dirty="0">
                <a:latin typeface="Arial"/>
                <a:ea typeface="Arial"/>
                <a:cs typeface="Arial"/>
              </a:rPr>
              <a:t>para las autoridades de gestión y las organizaciones de la sociedad civil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286B2F-2FD4-4F0C-B1A9-506997781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318" y="603644"/>
            <a:ext cx="1376962" cy="50259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7</a:t>
            </a:fld>
            <a:endParaRPr lang="en-GB"/>
          </a:p>
        </p:txBody>
      </p:sp>
      <p:sp>
        <p:nvSpPr>
          <p:cNvPr id="11" name="Name of the project / service / learning product"/>
          <p:cNvSpPr txBox="1"/>
          <p:nvPr/>
        </p:nvSpPr>
        <p:spPr>
          <a:xfrm>
            <a:off x="975027" y="508892"/>
            <a:ext cx="9363291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6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sz="3200" dirty="0" smtClean="0"/>
              <a:t>6. </a:t>
            </a:r>
            <a:r>
              <a:rPr lang="en-US" sz="3200" dirty="0"/>
              <a:t>2021-2027: </a:t>
            </a:r>
            <a:r>
              <a:rPr lang="en-US" sz="3200" dirty="0" smtClean="0"/>
              <a:t>¿</a:t>
            </a:r>
            <a:r>
              <a:rPr lang="en-US" sz="3200" dirty="0" err="1" smtClean="0"/>
              <a:t>Qué</a:t>
            </a:r>
            <a:r>
              <a:rPr lang="en-US" sz="3200" dirty="0" smtClean="0"/>
              <a:t> </a:t>
            </a:r>
            <a:r>
              <a:rPr lang="en-US" sz="3200" dirty="0" err="1" smtClean="0"/>
              <a:t>sucederá</a:t>
            </a:r>
            <a:r>
              <a:rPr lang="en-US" sz="3200" dirty="0" smtClean="0"/>
              <a:t> con los </a:t>
            </a:r>
            <a:r>
              <a:rPr lang="en-US" sz="3200" dirty="0" err="1" smtClean="0"/>
              <a:t>Pactos</a:t>
            </a:r>
            <a:r>
              <a:rPr lang="en-US" sz="3200" dirty="0" smtClean="0"/>
              <a:t> de </a:t>
            </a:r>
            <a:r>
              <a:rPr lang="en-US" sz="3200" dirty="0" err="1" smtClean="0"/>
              <a:t>Integridad</a:t>
            </a:r>
            <a:r>
              <a:rPr lang="en-US" sz="3200" dirty="0" smtClean="0"/>
              <a:t>?</a:t>
            </a:r>
          </a:p>
          <a:p>
            <a:pPr>
              <a:defRPr sz="2600"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en-US" sz="3200" dirty="0"/>
          </a:p>
        </p:txBody>
      </p:sp>
      <p:sp>
        <p:nvSpPr>
          <p:cNvPr id="12" name="WHAT ARE THE MAIN BENEFITS FOR THEM?"/>
          <p:cNvSpPr txBox="1"/>
          <p:nvPr/>
        </p:nvSpPr>
        <p:spPr>
          <a:xfrm>
            <a:off x="522396" y="3938650"/>
            <a:ext cx="2463691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b="1">
                <a:solidFill>
                  <a:srgbClr val="034E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BE" sz="2400" dirty="0" smtClean="0"/>
              <a:t>¡UN LLAMAMIENTO A LA </a:t>
            </a:r>
            <a:r>
              <a:rPr lang="fr-BE" sz="2400" dirty="0" smtClean="0">
                <a:solidFill>
                  <a:srgbClr val="FFC000"/>
                </a:solidFill>
              </a:rPr>
              <a:t>ACCIÓN</a:t>
            </a:r>
            <a:r>
              <a:rPr lang="fr-BE" sz="2400" b="1" dirty="0" smtClean="0">
                <a:solidFill>
                  <a:srgbClr val="034EA2"/>
                </a:solidFill>
                <a:latin typeface="Arial"/>
                <a:ea typeface="Arial"/>
                <a:cs typeface="Arial"/>
              </a:rPr>
              <a:t>!</a:t>
            </a:r>
            <a:endParaRPr sz="2400" b="1" dirty="0">
              <a:solidFill>
                <a:srgbClr val="034EA2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1438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itle 1"/>
          <p:cNvSpPr txBox="1">
            <a:spLocks noGrp="1"/>
          </p:cNvSpPr>
          <p:nvPr>
            <p:ph type="title"/>
          </p:nvPr>
        </p:nvSpPr>
        <p:spPr>
          <a:xfrm>
            <a:off x="1342271" y="-546909"/>
            <a:ext cx="8023498" cy="309546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  <a:defRPr sz="5000" b="1"/>
            </a:pPr>
            <a:r>
              <a:rPr lang="es-AR" dirty="0" smtClean="0"/>
              <a:t>Pactos de Integridad</a:t>
            </a:r>
            <a:endParaRPr dirty="0"/>
          </a:p>
          <a:p>
            <a:pPr>
              <a:lnSpc>
                <a:spcPct val="100000"/>
              </a:lnSpc>
              <a:spcBef>
                <a:spcPts val="2000"/>
              </a:spcBef>
              <a:defRPr sz="2500"/>
            </a:pPr>
            <a:r>
              <a:rPr lang="es-AR" dirty="0"/>
              <a:t>Un marco </a:t>
            </a:r>
            <a:r>
              <a:rPr lang="es-AR" dirty="0" smtClean="0"/>
              <a:t>para </a:t>
            </a:r>
            <a:r>
              <a:rPr lang="es-AR" dirty="0"/>
              <a:t>hacer realidad las asociaciones eficientes con las OSC</a:t>
            </a:r>
            <a:endParaRPr dirty="0"/>
          </a:p>
        </p:txBody>
      </p:sp>
      <p:sp>
        <p:nvSpPr>
          <p:cNvPr id="392" name="Subtitle 2"/>
          <p:cNvSpPr txBox="1">
            <a:spLocks noGrp="1"/>
          </p:cNvSpPr>
          <p:nvPr>
            <p:ph type="body" sz="quarter" idx="1"/>
          </p:nvPr>
        </p:nvSpPr>
        <p:spPr>
          <a:xfrm>
            <a:off x="759574" y="4646433"/>
            <a:ext cx="8941018" cy="1853522"/>
          </a:xfrm>
          <a:prstGeom prst="rect">
            <a:avLst/>
          </a:prstGeom>
        </p:spPr>
        <p:txBody>
          <a:bodyPr anchor="b"/>
          <a:lstStyle/>
          <a:p>
            <a:pPr>
              <a:defRPr sz="1000" b="1"/>
            </a:pPr>
            <a:r>
              <a:t>© European </a:t>
            </a:r>
            <a:r>
              <a:rPr/>
              <a:t>Union </a:t>
            </a:r>
            <a:r>
              <a:rPr smtClean="0"/>
              <a:t>202</a:t>
            </a:r>
            <a:r>
              <a:rPr lang="fr-BE" smtClean="0"/>
              <a:t>1</a:t>
            </a:r>
            <a:endParaRPr/>
          </a:p>
          <a:p>
            <a:pPr>
              <a:defRPr sz="1000"/>
            </a:pPr>
            <a:r>
              <a:t>Unless otherwise noted the reuse of this presentation is authorised under the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CC BY 4.0 </a:t>
            </a:r>
            <a:r>
              <a:t>license. For any use or reproduction of elements that are not owned by the EU, permission may need to be sought directly from the respective right holders.</a:t>
            </a:r>
          </a:p>
          <a:p>
            <a:pPr>
              <a:defRPr sz="1000"/>
            </a:pPr>
            <a:r>
              <a:t>Slide </a:t>
            </a:r>
            <a:r>
              <a:rPr>
                <a:solidFill>
                  <a:schemeClr val="accent6"/>
                </a:solidFill>
              </a:rPr>
              <a:t>xx</a:t>
            </a:r>
            <a:r>
              <a:t>: </a:t>
            </a:r>
            <a:r>
              <a:rPr>
                <a:solidFill>
                  <a:schemeClr val="accent6"/>
                </a:solidFill>
              </a:rPr>
              <a:t>element concerned</a:t>
            </a:r>
            <a:r>
              <a:t>, source</a:t>
            </a:r>
            <a:r>
              <a:rPr>
                <a:solidFill>
                  <a:schemeClr val="accent6"/>
                </a:solidFill>
              </a:rPr>
              <a:t>: e.g. Fotolia.com</a:t>
            </a:r>
            <a:r>
              <a:t>; Slide </a:t>
            </a:r>
            <a:r>
              <a:rPr>
                <a:solidFill>
                  <a:schemeClr val="accent6"/>
                </a:solidFill>
              </a:rPr>
              <a:t>xx</a:t>
            </a:r>
            <a:r>
              <a:t>: </a:t>
            </a:r>
            <a:r>
              <a:rPr>
                <a:solidFill>
                  <a:schemeClr val="accent6"/>
                </a:solidFill>
              </a:rPr>
              <a:t>element concerned</a:t>
            </a:r>
            <a:r>
              <a:t>, source: </a:t>
            </a:r>
            <a:r>
              <a:rPr>
                <a:solidFill>
                  <a:schemeClr val="accent6"/>
                </a:solidFill>
              </a:rPr>
              <a:t>e.g. iStock.com</a:t>
            </a:r>
          </a:p>
        </p:txBody>
      </p:sp>
      <p:pic>
        <p:nvPicPr>
          <p:cNvPr id="393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30524" y="4858246"/>
            <a:ext cx="1023496" cy="35809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4D4D4D"/>
      </a:dk1>
      <a:lt1>
        <a:srgbClr val="FFFFFF"/>
      </a:lt1>
      <a:dk2>
        <a:srgbClr val="A7A7A7"/>
      </a:dk2>
      <a:lt2>
        <a:srgbClr val="535353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4D4D4D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752</Words>
  <Application>Microsoft Office PowerPoint</Application>
  <PresentationFormat>Widescreen</PresentationFormat>
  <Paragraphs>72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Wingdings</vt:lpstr>
      <vt:lpstr>Office Theme</vt:lpstr>
      <vt:lpstr>Pactos de Integridad Un marco para hacer realidad las asociaciones eficientes con las OSC</vt:lpstr>
      <vt:lpstr>1. ¿Qué es un Pacto de Integridad? Un marco para hacer realidad las asociaciones eficientes con las OSC</vt:lpstr>
      <vt:lpstr>PowerPoint Presentation</vt:lpstr>
      <vt:lpstr>PowerPoint Presentation</vt:lpstr>
      <vt:lpstr>4. Proyecto piloto 2016-2021</vt:lpstr>
      <vt:lpstr>PowerPoint Presentation</vt:lpstr>
      <vt:lpstr>PowerPoint Presentation</vt:lpstr>
      <vt:lpstr>Pactos de Integridad Un marco para hacer realidad las asociaciones eficientes con las OSC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Integrity Pacts A step-by-step framework to make efficient partnerships with CSOs a reality</dc:title>
  <dc:creator>DOBRE Ana Maria (REGIO)</dc:creator>
  <cp:lastModifiedBy>SANCHEZ CAMBON Ana (REGIO)</cp:lastModifiedBy>
  <cp:revision>35</cp:revision>
  <dcterms:modified xsi:type="dcterms:W3CDTF">2021-12-13T16:09:42Z</dcterms:modified>
</cp:coreProperties>
</file>