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1370" r:id="rId5"/>
    <p:sldId id="1366" r:id="rId6"/>
    <p:sldId id="1367" r:id="rId7"/>
    <p:sldId id="1279" r:id="rId8"/>
    <p:sldId id="1198" r:id="rId9"/>
    <p:sldId id="1296" r:id="rId10"/>
    <p:sldId id="1371" r:id="rId11"/>
    <p:sldId id="1368" r:id="rId12"/>
    <p:sldId id="1369" r:id="rId13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30213" indent="-215900" algn="l" defTabSz="449263" rtl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46113" indent="-215900" algn="l" defTabSz="449263" rtl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62013" indent="-214313" algn="l" defTabSz="449263" rtl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7913" indent="-215900" algn="l" defTabSz="449263" rtl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6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4" userDrawn="1">
          <p15:clr>
            <a:srgbClr val="A4A3A4"/>
          </p15:clr>
        </p15:guide>
        <p15:guide id="2" pos="1920" userDrawn="1">
          <p15:clr>
            <a:srgbClr val="A4A3A4"/>
          </p15:clr>
        </p15:guide>
        <p15:guide id="3" pos="1958" userDrawn="1">
          <p15:clr>
            <a:srgbClr val="A4A3A4"/>
          </p15:clr>
        </p15:guide>
        <p15:guide id="4" orient="horz" pos="2659" userDrawn="1">
          <p15:clr>
            <a:srgbClr val="A4A3A4"/>
          </p15:clr>
        </p15:guide>
        <p15:guide id="5" pos="1905" userDrawn="1">
          <p15:clr>
            <a:srgbClr val="A4A3A4"/>
          </p15:clr>
        </p15:guide>
        <p15:guide id="6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81D9"/>
    <a:srgbClr val="DFC9EF"/>
    <a:srgbClr val="E0E9F4"/>
    <a:srgbClr val="528466"/>
    <a:srgbClr val="F79646"/>
    <a:srgbClr val="539B70"/>
    <a:srgbClr val="EAD7CE"/>
    <a:srgbClr val="5D95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800" autoAdjust="0"/>
  </p:normalViewPr>
  <p:slideViewPr>
    <p:cSldViewPr>
      <p:cViewPr varScale="1">
        <p:scale>
          <a:sx n="106" d="100"/>
          <a:sy n="106" d="100"/>
        </p:scale>
        <p:origin x="-1404" y="-96"/>
      </p:cViewPr>
      <p:guideLst>
        <p:guide orient="horz" pos="1066"/>
        <p:guide pos="3175"/>
      </p:guideLst>
    </p:cSldViewPr>
  </p:slideViewPr>
  <p:outlineViewPr>
    <p:cViewPr varScale="1">
      <p:scale>
        <a:sx n="30" d="100"/>
        <a:sy n="30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91"/>
      </p:cViewPr>
      <p:guideLst>
        <p:guide orient="horz" pos="2689"/>
        <p:guide orient="horz" pos="2674"/>
        <p:guide pos="1920"/>
        <p:guide pos="1958"/>
        <p:guide pos="1905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400" cy="49641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91" y="2"/>
            <a:ext cx="2946400" cy="49641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6978D54F-B89C-429F-9F0B-97182F88C40D}" type="datetimeFigureOut">
              <a:rPr lang="es-ES" smtClean="0"/>
              <a:pPr/>
              <a:t>09/12/2021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8632"/>
            <a:ext cx="2946400" cy="49641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91" y="9428632"/>
            <a:ext cx="2946400" cy="49641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A1E4E232-F425-4DF4-9B86-D1D9A3ADC3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0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5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2987" tIns="41494" rIns="82987" bIns="41494" anchor="ctr"/>
          <a:lstStyle/>
          <a:p>
            <a:endParaRPr lang="es-E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952500"/>
            <a:ext cx="4578350" cy="343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52058" y="4722346"/>
            <a:ext cx="4696419" cy="381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61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9544" y="1215830"/>
            <a:ext cx="9072563" cy="5194762"/>
          </a:xfrm>
        </p:spPr>
        <p:txBody>
          <a:bodyPr/>
          <a:lstStyle>
            <a:lvl1pPr marL="377979" indent="-377979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226447"/>
            <a:ext cx="3192198" cy="29780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" dirty="0" smtClean="0"/>
              <a:t>Subdirección General de Gobierno Abierto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63133" y="7211348"/>
            <a:ext cx="1272026" cy="29780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B09CC884-B88D-44C1-A572-6B35447379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2" cy="162043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299" y="4857793"/>
            <a:ext cx="8568532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299" y="3204114"/>
            <a:ext cx="8568532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226447"/>
            <a:ext cx="3192198" cy="29780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" dirty="0" smtClean="0"/>
              <a:t>Subdirección General de Gobierno Abierto</a:t>
            </a:r>
            <a:endParaRPr lang="es-ES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448" y="7226447"/>
            <a:ext cx="2352146" cy="29780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B09CC884-B88D-44C1-A572-6B35447379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226447"/>
            <a:ext cx="3192198" cy="29780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" dirty="0" smtClean="0"/>
              <a:t>Subdirección General de Gobierno Abierto</a:t>
            </a:r>
            <a:endParaRPr lang="es-ES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8584" y="7226447"/>
            <a:ext cx="1583954" cy="29780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B09CC884-B88D-44C1-A572-6B35447379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09/12/2021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96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09/12/2021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6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07864" y="251445"/>
            <a:ext cx="8280920" cy="576064"/>
          </a:xfrm>
          <a:prstGeom prst="rect">
            <a:avLst/>
          </a:prstGeom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7824" y="1187549"/>
            <a:ext cx="9072563" cy="5194762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236221"/>
            <a:ext cx="3192198" cy="29780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" dirty="0" smtClean="0"/>
              <a:t>Subdirección General de Gobierno Abierto</a:t>
            </a:r>
          </a:p>
        </p:txBody>
      </p:sp>
      <p:sp>
        <p:nvSpPr>
          <p:cNvPr id="21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0552" y="7237622"/>
            <a:ext cx="1340033" cy="29780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B09CC884-B88D-44C1-A572-6B354473795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545" y="6790487"/>
            <a:ext cx="740953" cy="6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8" r:id="rId4"/>
    <p:sldLayoutId id="2147483673" r:id="rId5"/>
    <p:sldLayoutId id="2147483678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1007943" rtl="0" eaLnBrk="1" latinLnBrk="0" hangingPunct="1">
        <a:spcBef>
          <a:spcPct val="0"/>
        </a:spcBef>
        <a:buNone/>
        <a:defRPr lang="es-ES" sz="2800" b="1" kern="1200" cap="none" spc="0" dirty="0" smtClean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95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90000"/>
        <a:buFont typeface="Wingdings" pitchFamily="2" charset="2"/>
        <a:buChar char="ð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Clr>
          <a:srgbClr val="003399"/>
        </a:buClr>
        <a:buSzPct val="90000"/>
        <a:buFont typeface="Webdings" pitchFamily="18" charset="2"/>
        <a:buChar char="4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043533"/>
            <a:ext cx="8640960" cy="43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ranca la &amp;#39;cumbre de la democracia&amp;#39;, con más de 100 líderes mundiales en  un encuentro virtual lanzado por Biden | Intern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3" y="683494"/>
            <a:ext cx="7312049" cy="48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unas contra la COVID‑19 - Agencia Española de Medicamentos y Productos  Sanita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83493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 de Recuperación, Transformación y Resiliencia Gobierno de Esp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83" y="3491805"/>
            <a:ext cx="5381328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5776" y="107430"/>
            <a:ext cx="9577064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100794" tIns="50397" rIns="100794" bIns="50397" rtlCol="0" anchor="ctr" anchorCtr="0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lang="es-ES" sz="2800" b="1" kern="1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263" fontAlgn="base" hangingPunct="0">
              <a:lnSpc>
                <a:spcPct val="100000"/>
              </a:lnSpc>
              <a:spcAft>
                <a:spcPct val="0"/>
              </a:spcAft>
              <a:buClr>
                <a:srgbClr val="2014BC"/>
              </a:buClr>
              <a:buSzPct val="60000"/>
              <a:buFont typeface="StarSymbol" charset="0"/>
              <a:buNone/>
            </a:pP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ORGANIZACIÓN </a:t>
            </a: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DEL GOBIERNO ABIERTO EN LA AGE Y OTRAS AA.PP.    </a:t>
            </a:r>
            <a:endParaRPr lang="es-ES" sz="2000" dirty="0">
              <a:ln w="10541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5436020"/>
            <a:ext cx="3524103" cy="155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Qué es la OCDE y para qué sirve este organism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1681125"/>
            <a:ext cx="24568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Open Government Partnership | Land Por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" y="1030837"/>
            <a:ext cx="24479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Federación Española de Municipios y Provincias - Wikipedia, la enciclopedia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5219997"/>
            <a:ext cx="1847427" cy="18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4" y="1294432"/>
            <a:ext cx="2567352" cy="192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16" y="1929055"/>
            <a:ext cx="1699891" cy="180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rchivo:Logotipo del Ministerio de Hacienda y Función Pública.svg -  Wikipedia, la enciclopedia lib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05" y="3832119"/>
            <a:ext cx="4092239" cy="11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15776" y="107429"/>
            <a:ext cx="9577064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00794" tIns="50397" rIns="100794" bIns="50397" rtlCol="0" anchor="ctr" anchorCtr="0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lang="es-ES" sz="2800" b="1" kern="1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263" fontAlgn="base" hangingPunct="0">
              <a:lnSpc>
                <a:spcPct val="100000"/>
              </a:lnSpc>
              <a:spcAft>
                <a:spcPct val="0"/>
              </a:spcAft>
              <a:buClr>
                <a:srgbClr val="2014BC"/>
              </a:buClr>
              <a:buSzPct val="60000"/>
              <a:buFont typeface="StarSymbol" charset="0"/>
              <a:buNone/>
            </a:pP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IV PLAN DE GOBIERNO ABIERTO. PROCESO DE ELABORACIÓN.</a:t>
            </a:r>
          </a:p>
          <a:p>
            <a:pPr algn="l" defTabSz="449263" fontAlgn="base" hangingPunct="0">
              <a:lnSpc>
                <a:spcPct val="100000"/>
              </a:lnSpc>
              <a:spcAft>
                <a:spcPct val="0"/>
              </a:spcAft>
              <a:buClr>
                <a:srgbClr val="2014BC"/>
              </a:buClr>
              <a:buSzPct val="60000"/>
              <a:buFont typeface="StarSymbol" charset="0"/>
              <a:buNone/>
            </a:pPr>
            <a:r>
              <a:rPr lang="es-ES" sz="2000" dirty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   2. FASE DE APROBACIÓN. FORO DE GOBIERNO ABIERTO. 29.10.2020.    </a:t>
            </a:r>
            <a:endParaRPr lang="es-ES" sz="2000" dirty="0">
              <a:ln w="10541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5" y="1979637"/>
            <a:ext cx="80486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29" y="-234115"/>
            <a:ext cx="203625" cy="4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96" tIns="50398" rIns="100796" bIns="503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646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5776" y="107429"/>
            <a:ext cx="9577064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100794" tIns="50397" rIns="100794" bIns="50397" rtlCol="0" anchor="ctr" anchorCtr="0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lang="es-ES" sz="2800" b="1" kern="1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9263" fontAlgn="base" hangingPunct="0">
              <a:lnSpc>
                <a:spcPct val="100000"/>
              </a:lnSpc>
              <a:spcAft>
                <a:spcPct val="0"/>
              </a:spcAft>
              <a:buClr>
                <a:srgbClr val="2014BC"/>
              </a:buClr>
              <a:buSzPct val="60000"/>
              <a:buFont typeface="StarSymbol" charset="0"/>
              <a:buNone/>
            </a:pP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IV PLAN DE GOBIERNO ABIERTO. CONTENIDO.</a:t>
            </a:r>
          </a:p>
          <a:p>
            <a:pPr algn="l" defTabSz="449263" fontAlgn="base" hangingPunct="0">
              <a:lnSpc>
                <a:spcPct val="100000"/>
              </a:lnSpc>
              <a:spcAft>
                <a:spcPct val="0"/>
              </a:spcAft>
              <a:buClr>
                <a:srgbClr val="2014BC"/>
              </a:buClr>
              <a:buSzPct val="60000"/>
              <a:buFont typeface="StarSymbol" charset="0"/>
              <a:buNone/>
            </a:pPr>
            <a:r>
              <a:rPr lang="es-ES" sz="2000" dirty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   ESTRUCTURA DEL PLAN</a:t>
            </a:r>
            <a:endParaRPr lang="es-ES" sz="2000" dirty="0">
              <a:ln w="10541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16" y="1115541"/>
            <a:ext cx="4472183" cy="63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6680-B135-40FF-83FD-F67235244F66}" type="datetime1">
              <a:rPr lang="es-ES" smtClean="0"/>
              <a:t>09/12/2021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pic>
        <p:nvPicPr>
          <p:cNvPr id="5122" name="Picture 2" descr="https://tse1.mm.bing.net/th?id=OIP._ZRwnvzZHqG_kiQx5_eG6QHaFZ&amp;pid=Api&amp;P=0&amp;w=252&amp;h=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051223"/>
            <a:ext cx="3090638" cy="22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lan de Recuperación, Transformación y Resiliencia Gobierno de Espa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60" y="1907629"/>
            <a:ext cx="4800500" cy="24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3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4B4C-16FC-4358-AEDC-562A7074B6EE}" type="datetime1">
              <a:rPr lang="es-ES" smtClean="0"/>
              <a:t>09/12/2021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sp>
        <p:nvSpPr>
          <p:cNvPr id="8" name="AutoShape 2" descr="Planderecuperacion.gob.es, nueva página web informativa sobre los fondos de  recuperación • ESMART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Planderecuperacion.gob.es, nueva página web informativa sobre los fondos de  recuperación • ESMARTC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Planderecuperacion.gob.es, nueva página web informativa sobre los fondos de  recuperación • ESMART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98" y="633368"/>
            <a:ext cx="66247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87454" y="4427909"/>
            <a:ext cx="74168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Orden HFP/1030/2021, de 29 de septiembre, por la que se configura el sistema de gestión del Plan de Recuperación, Transformación y </a:t>
            </a:r>
            <a:r>
              <a:rPr lang="es-ES" dirty="0" err="1">
                <a:solidFill>
                  <a:schemeClr val="tx1"/>
                </a:solidFill>
              </a:rPr>
              <a:t>Resiliencia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Plan de medidas Antifraude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Declaración de Ausencia de Conflictos de intereses ((DACI)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sz="3600" dirty="0" smtClean="0"/>
              <a:t>MUCHAS GRACIAS </a:t>
            </a:r>
            <a:r>
              <a:rPr lang="es-ES" sz="3600" dirty="0" smtClean="0">
                <a:sym typeface="Wingdings" panose="05000000000000000000" pitchFamily="2" charset="2"/>
              </a:rPr>
              <a:t> </a:t>
            </a:r>
            <a:endParaRPr lang="es-ES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B46D-B18E-4D33-90E2-A0F8B4000DA9}" type="datetime1">
              <a:rPr lang="es-ES" smtClean="0"/>
              <a:t>09/12/2021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7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96C98E42B62C4AA2CA6F7A113A6C0D" ma:contentTypeVersion="0" ma:contentTypeDescription="Crear nuevo documento." ma:contentTypeScope="" ma:versionID="87f650e015e98ceac871823c5b6e73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3E767-686C-491A-9663-6BA6FC03C69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3E6783-73EE-48A8-AD8B-8A2627A336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7634D2-2E43-40DB-ACF4-901232F42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41134</TotalTime>
  <Words>96</Words>
  <Application>Microsoft Office PowerPoint</Application>
  <PresentationFormat>Personalizado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PLAN DE GOBIERNO ABIERTO</dc:title>
  <dc:creator>JOSE ANTONIO NAVARRO BLANCO</dc:creator>
  <cp:lastModifiedBy>OLIVIE BAYON CESPEDES</cp:lastModifiedBy>
  <cp:revision>480</cp:revision>
  <cp:lastPrinted>2021-12-09T08:25:38Z</cp:lastPrinted>
  <dcterms:modified xsi:type="dcterms:W3CDTF">2021-12-09T08:36:18Z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0x0101009696C98E42B62C4AA2CA6F7A113A6C0D</vt:lpwstr>
  </property>
</Properties>
</file>