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361" r:id="rId5"/>
    <p:sldId id="367" r:id="rId6"/>
    <p:sldId id="374" r:id="rId7"/>
    <p:sldId id="375" r:id="rId8"/>
    <p:sldId id="376" r:id="rId9"/>
    <p:sldId id="379" r:id="rId10"/>
    <p:sldId id="384" r:id="rId11"/>
    <p:sldId id="276" r:id="rId12"/>
    <p:sldId id="341" r:id="rId13"/>
    <p:sldId id="392" r:id="rId14"/>
    <p:sldId id="390" r:id="rId15"/>
    <p:sldId id="391" r:id="rId16"/>
    <p:sldId id="342" r:id="rId17"/>
    <p:sldId id="387" r:id="rId18"/>
    <p:sldId id="386" r:id="rId19"/>
    <p:sldId id="388" r:id="rId20"/>
    <p:sldId id="320" r:id="rId21"/>
    <p:sldId id="363" r:id="rId22"/>
    <p:sldId id="381" r:id="rId23"/>
    <p:sldId id="382" r:id="rId24"/>
    <p:sldId id="383" r:id="rId25"/>
    <p:sldId id="328" r:id="rId26"/>
    <p:sldId id="329" r:id="rId27"/>
    <p:sldId id="343" r:id="rId28"/>
    <p:sldId id="397" r:id="rId29"/>
    <p:sldId id="393" r:id="rId30"/>
    <p:sldId id="394" r:id="rId31"/>
    <p:sldId id="362" r:id="rId32"/>
  </p:sldIdLst>
  <p:sldSz cx="12192000" cy="6858000"/>
  <p:notesSz cx="6858000" cy="9144000"/>
  <p:custDataLst>
    <p:tags r:id="rId3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D84096-3EA8-48E7-B358-45822BEE2322}" v="2" dt="2021-12-07T14:38:46.688"/>
    <p1510:client id="{C55CB67C-A3E5-4B66-9E5E-AC7C457D4304}" v="17" dt="2021-12-07T14:49:29.7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4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gs" Target="tags/tag1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CHEZ CAMBON Ana (REGIO)" userId="S::ana.sanchez-cambon@ec.europa.eu::65b80e7a-7939-4215-8ae9-15ad08de91bf" providerId="AD" clId="Web-{C55CB67C-A3E5-4B66-9E5E-AC7C457D4304}"/>
    <pc:docChg chg="modSld">
      <pc:chgData name="SANCHEZ CAMBON Ana (REGIO)" userId="S::ana.sanchez-cambon@ec.europa.eu::65b80e7a-7939-4215-8ae9-15ad08de91bf" providerId="AD" clId="Web-{C55CB67C-A3E5-4B66-9E5E-AC7C457D4304}" dt="2021-12-07T14:49:29.793" v="14" actId="20577"/>
      <pc:docMkLst>
        <pc:docMk/>
      </pc:docMkLst>
      <pc:sldChg chg="modSp">
        <pc:chgData name="SANCHEZ CAMBON Ana (REGIO)" userId="S::ana.sanchez-cambon@ec.europa.eu::65b80e7a-7939-4215-8ae9-15ad08de91bf" providerId="AD" clId="Web-{C55CB67C-A3E5-4B66-9E5E-AC7C457D4304}" dt="2021-12-07T14:49:29.793" v="14" actId="20577"/>
        <pc:sldMkLst>
          <pc:docMk/>
          <pc:sldMk cId="22714690" sldId="394"/>
        </pc:sldMkLst>
        <pc:spChg chg="mod">
          <ac:chgData name="SANCHEZ CAMBON Ana (REGIO)" userId="S::ana.sanchez-cambon@ec.europa.eu::65b80e7a-7939-4215-8ae9-15ad08de91bf" providerId="AD" clId="Web-{C55CB67C-A3E5-4B66-9E5E-AC7C457D4304}" dt="2021-12-07T14:49:29.793" v="14" actId="20577"/>
          <ac:spMkLst>
            <pc:docMk/>
            <pc:sldMk cId="22714690" sldId="394"/>
            <ac:spMk id="2" creationId="{00000000-0000-0000-0000-000000000000}"/>
          </ac:spMkLst>
        </pc:spChg>
      </pc:sldChg>
    </pc:docChg>
  </pc:docChgLst>
  <pc:docChgLst>
    <pc:chgData name="BERARD-DELAY Cecile (REGIO)" userId="S::cecile.berard-delay@ec.europa.eu::9a3c86d0-2542-4d99-9fc2-072b9a8a9d74" providerId="AD" clId="Web-{54D84096-3EA8-48E7-B358-45822BEE2322}"/>
    <pc:docChg chg="modSld">
      <pc:chgData name="BERARD-DELAY Cecile (REGIO)" userId="S::cecile.berard-delay@ec.europa.eu::9a3c86d0-2542-4d99-9fc2-072b9a8a9d74" providerId="AD" clId="Web-{54D84096-3EA8-48E7-B358-45822BEE2322}" dt="2021-12-07T14:38:46.688" v="1" actId="20577"/>
      <pc:docMkLst>
        <pc:docMk/>
      </pc:docMkLst>
      <pc:sldChg chg="modSp">
        <pc:chgData name="BERARD-DELAY Cecile (REGIO)" userId="S::cecile.berard-delay@ec.europa.eu::9a3c86d0-2542-4d99-9fc2-072b9a8a9d74" providerId="AD" clId="Web-{54D84096-3EA8-48E7-B358-45822BEE2322}" dt="2021-12-07T14:38:46.688" v="1" actId="20577"/>
        <pc:sldMkLst>
          <pc:docMk/>
          <pc:sldMk cId="1929340418" sldId="397"/>
        </pc:sldMkLst>
        <pc:spChg chg="mod">
          <ac:chgData name="BERARD-DELAY Cecile (REGIO)" userId="S::cecile.berard-delay@ec.europa.eu::9a3c86d0-2542-4d99-9fc2-072b9a8a9d74" providerId="AD" clId="Web-{54D84096-3EA8-48E7-B358-45822BEE2322}" dt="2021-12-07T14:38:46.688" v="1" actId="20577"/>
          <ac:spMkLst>
            <pc:docMk/>
            <pc:sldMk cId="1929340418" sldId="397"/>
            <ac:spMk id="33795" creationId="{828C4C25-CBB5-4BC4-8604-6779C78E867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65" name="Header Placeholder 1">
            <a:extLst>
              <a:ext uri="{FF2B5EF4-FFF2-40B4-BE49-F238E27FC236}">
                <a16:creationId xmlns:a16="http://schemas.microsoft.com/office/drawing/2014/main" xmlns="" id="{C115AAFC-78D9-410B-9C58-DA8843B763E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9366" name="Date Placeholder 2">
            <a:extLst>
              <a:ext uri="{FF2B5EF4-FFF2-40B4-BE49-F238E27FC236}">
                <a16:creationId xmlns:a16="http://schemas.microsoft.com/office/drawing/2014/main" xmlns="" id="{9A72FE36-05B7-4C2E-AD46-D6D0DDE5799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913586F-7B2C-427D-A74F-EA9DD98E1A3B}" type="datetime1">
              <a:rPr lang="en-GB" altLang="en-US"/>
              <a:pPr>
                <a:defRPr/>
              </a:pPr>
              <a:t>08/12/2021</a:t>
            </a:fld>
            <a:endParaRPr lang="en-GB" altLang="en-US"/>
          </a:p>
        </p:txBody>
      </p:sp>
      <p:sp>
        <p:nvSpPr>
          <p:cNvPr id="49367" name="Footer Placeholder 3">
            <a:extLst>
              <a:ext uri="{FF2B5EF4-FFF2-40B4-BE49-F238E27FC236}">
                <a16:creationId xmlns:a16="http://schemas.microsoft.com/office/drawing/2014/main" xmlns="" id="{46069631-D296-42E0-865E-A0341C9C6B6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9368" name="Slide Number Placeholder 4">
            <a:extLst>
              <a:ext uri="{FF2B5EF4-FFF2-40B4-BE49-F238E27FC236}">
                <a16:creationId xmlns:a16="http://schemas.microsoft.com/office/drawing/2014/main" xmlns="" id="{D5BA0B4B-AF6F-4762-ABBB-79CAD215E3F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6BA05BB-9426-4A70-827E-87B254D59D7E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" name="Header Placeholder 1">
            <a:extLst>
              <a:ext uri="{FF2B5EF4-FFF2-40B4-BE49-F238E27FC236}">
                <a16:creationId xmlns:a16="http://schemas.microsoft.com/office/drawing/2014/main" xmlns="" id="{571BAB4D-F9FA-43D4-8A59-A6CBB3FA56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8334" name="Date Placeholder 2">
            <a:extLst>
              <a:ext uri="{FF2B5EF4-FFF2-40B4-BE49-F238E27FC236}">
                <a16:creationId xmlns:a16="http://schemas.microsoft.com/office/drawing/2014/main" xmlns="" id="{266FBBF6-C666-42BA-ADD0-C81F5A75E42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669389A-5124-4A56-8F87-603DB65132D8}" type="datetime1">
              <a:rPr lang="en-GB" altLang="en-US"/>
              <a:pPr>
                <a:defRPr/>
              </a:pPr>
              <a:t>08/12/2021</a:t>
            </a:fld>
            <a:endParaRPr lang="en-GB" altLang="en-US"/>
          </a:p>
        </p:txBody>
      </p:sp>
      <p:sp>
        <p:nvSpPr>
          <p:cNvPr id="5124" name="Slide Image Placeholder 3">
            <a:extLst>
              <a:ext uri="{FF2B5EF4-FFF2-40B4-BE49-F238E27FC236}">
                <a16:creationId xmlns:a16="http://schemas.microsoft.com/office/drawing/2014/main" xmlns="" id="{B80CE296-99F6-44AC-A2E4-A255CBF69091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336" name="Notes Placeholder 4">
            <a:extLst>
              <a:ext uri="{FF2B5EF4-FFF2-40B4-BE49-F238E27FC236}">
                <a16:creationId xmlns:a16="http://schemas.microsoft.com/office/drawing/2014/main" xmlns="" id="{3C49F3E2-60AE-4F90-B627-B1D91172143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a-ES" noProof="0"/>
              <a:t>Edit Master text styles</a:t>
            </a:r>
          </a:p>
          <a:p>
            <a:pPr lvl="1"/>
            <a:r>
              <a:rPr lang="en-US" altLang="ca-ES" noProof="0"/>
              <a:t>Second level</a:t>
            </a:r>
          </a:p>
          <a:p>
            <a:pPr lvl="2"/>
            <a:r>
              <a:rPr lang="en-US" altLang="ca-ES" noProof="0"/>
              <a:t>Third level</a:t>
            </a:r>
          </a:p>
          <a:p>
            <a:pPr lvl="3"/>
            <a:r>
              <a:rPr lang="en-US" altLang="ca-ES" noProof="0"/>
              <a:t>Fourth level</a:t>
            </a:r>
          </a:p>
          <a:p>
            <a:pPr lvl="4"/>
            <a:r>
              <a:rPr lang="en-US" altLang="ca-ES" noProof="0"/>
              <a:t>Fifth level</a:t>
            </a:r>
          </a:p>
        </p:txBody>
      </p:sp>
      <p:sp>
        <p:nvSpPr>
          <p:cNvPr id="48337" name="Footer Placeholder 5">
            <a:extLst>
              <a:ext uri="{FF2B5EF4-FFF2-40B4-BE49-F238E27FC236}">
                <a16:creationId xmlns:a16="http://schemas.microsoft.com/office/drawing/2014/main" xmlns="" id="{C859FC8D-34A5-47E3-BB9A-4CB61556EA7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8338" name="Slide Number Placeholder 6">
            <a:extLst>
              <a:ext uri="{FF2B5EF4-FFF2-40B4-BE49-F238E27FC236}">
                <a16:creationId xmlns:a16="http://schemas.microsoft.com/office/drawing/2014/main" xmlns="" id="{53FC9DE5-004A-4F8D-A651-DADC488D4D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93BB1D0-5CA5-4CE8-AF80-C85CCAD1DE5E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2263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(CC-BY).pdf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181144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fr-FR">
                <a:solidFill>
                  <a:srgbClr val="0065A3"/>
                </a:solidFill>
                <a:sym typeface="Verdana" panose="020B0604030504040204" pitchFamily="34" charset="0"/>
              </a:rPr>
              <a:t>PIB/cápita</a:t>
            </a:r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5469679" y="6368959"/>
            <a:ext cx="4186265" cy="33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74" tIns="44887" rIns="89774" bIns="44887" anchor="b"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algn="r" defTabSz="905988">
              <a:defRPr/>
            </a:pPr>
            <a:fld id="{73D75BF8-E633-46EF-8489-FBDDF2E07D33}" type="slidenum">
              <a:rPr lang="en-GB" altLang="en-US" b="0">
                <a:solidFill>
                  <a:srgbClr val="000000"/>
                </a:solidFill>
              </a:rPr>
              <a:pPr algn="r" defTabSz="905988">
                <a:defRPr/>
              </a:pPr>
              <a:t>5</a:t>
            </a:fld>
            <a:endParaRPr lang="en-GB" alt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034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fr-FR">
                <a:solidFill>
                  <a:srgbClr val="E65028"/>
                </a:solidFill>
                <a:sym typeface="Verdana" panose="020B0604030504040204" pitchFamily="34" charset="0"/>
              </a:rPr>
              <a:t>La inversión del FEDER</a:t>
            </a:r>
            <a:r>
              <a:rPr lang="en-GB" altLang="fr-FR">
                <a:solidFill>
                  <a:srgbClr val="0065A3"/>
                </a:solidFill>
                <a:sym typeface="Verdana" panose="020B0604030504040204" pitchFamily="34" charset="0"/>
              </a:rPr>
              <a:t> financiará los 11 objetivos, </a:t>
            </a:r>
            <a:br>
              <a:rPr lang="en-GB" altLang="fr-FR">
                <a:solidFill>
                  <a:srgbClr val="0065A3"/>
                </a:solidFill>
                <a:sym typeface="Verdana" panose="020B0604030504040204" pitchFamily="34" charset="0"/>
              </a:rPr>
            </a:br>
            <a:r>
              <a:rPr lang="en-GB" altLang="fr-FR">
                <a:solidFill>
                  <a:srgbClr val="0065A3"/>
                </a:solidFill>
                <a:sym typeface="Verdana" panose="020B0604030504040204" pitchFamily="34" charset="0"/>
              </a:rPr>
              <a:t>pero las </a:t>
            </a:r>
            <a:r>
              <a:rPr lang="en-GB" altLang="fr-FR">
                <a:solidFill>
                  <a:srgbClr val="E65028"/>
                </a:solidFill>
                <a:sym typeface="Verdana" panose="020B0604030504040204" pitchFamily="34" charset="0"/>
              </a:rPr>
              <a:t>prioridades principales</a:t>
            </a:r>
            <a:r>
              <a:rPr lang="en-GB" altLang="fr-FR">
                <a:solidFill>
                  <a:srgbClr val="0065A3"/>
                </a:solidFill>
                <a:sym typeface="Verdana" panose="020B0604030504040204" pitchFamily="34" charset="0"/>
              </a:rPr>
              <a:t> para la inversión son los objetivos 1 a 4. </a:t>
            </a:r>
          </a:p>
          <a:p>
            <a:r>
              <a:rPr lang="en-GB" altLang="fr-FR">
                <a:solidFill>
                  <a:srgbClr val="E65028"/>
                </a:solidFill>
                <a:sym typeface="Verdana" panose="020B0604030504040204" pitchFamily="34" charset="0"/>
              </a:rPr>
              <a:t>Las prioridades principales del FSE</a:t>
            </a:r>
            <a:r>
              <a:rPr lang="en-GB" altLang="fr-FR">
                <a:solidFill>
                  <a:srgbClr val="0065A3"/>
                </a:solidFill>
                <a:sym typeface="Verdana" panose="020B0604030504040204" pitchFamily="34" charset="0"/>
              </a:rPr>
              <a:t> son los objetivos 8 a 11, aunque también participa</a:t>
            </a:r>
            <a:br>
              <a:rPr lang="en-GB" altLang="fr-FR">
                <a:solidFill>
                  <a:srgbClr val="0065A3"/>
                </a:solidFill>
                <a:sym typeface="Verdana" panose="020B0604030504040204" pitchFamily="34" charset="0"/>
              </a:rPr>
            </a:br>
            <a:r>
              <a:rPr lang="en-GB" altLang="fr-FR">
                <a:solidFill>
                  <a:srgbClr val="0065A3"/>
                </a:solidFill>
                <a:sym typeface="Verdana" panose="020B0604030504040204" pitchFamily="34" charset="0"/>
              </a:rPr>
              <a:t>en los objetivos 1 a 4 y el objetivo 6. </a:t>
            </a:r>
          </a:p>
          <a:p>
            <a:r>
              <a:rPr lang="en-GB" altLang="fr-FR">
                <a:solidFill>
                  <a:srgbClr val="0065A3"/>
                </a:solidFill>
                <a:sym typeface="Verdana" panose="020B0604030504040204" pitchFamily="34" charset="0"/>
              </a:rPr>
              <a:t>El </a:t>
            </a:r>
            <a:r>
              <a:rPr lang="en-GB" altLang="fr-FR">
                <a:solidFill>
                  <a:srgbClr val="E65028"/>
                </a:solidFill>
                <a:sym typeface="Verdana" panose="020B0604030504040204" pitchFamily="34" charset="0"/>
              </a:rPr>
              <a:t>Fondo de Cohesión</a:t>
            </a:r>
            <a:r>
              <a:rPr lang="en-GB" altLang="fr-FR">
                <a:solidFill>
                  <a:srgbClr val="0065A3"/>
                </a:solidFill>
                <a:sym typeface="Verdana" panose="020B0604030504040204" pitchFamily="34" charset="0"/>
              </a:rPr>
              <a:t> financia los objetivos 4 a 7 y el objetivo 11.</a:t>
            </a:r>
          </a:p>
          <a:p>
            <a:endParaRPr lang="en-GB" altLang="fr-FR">
              <a:solidFill>
                <a:srgbClr val="0065A3"/>
              </a:solidFill>
              <a:sym typeface="Verdana" panose="020B0604030504040204" pitchFamily="34" charset="0"/>
            </a:endParaRPr>
          </a:p>
          <a:p>
            <a:r>
              <a:rPr lang="en-GB" altLang="fr-FR" b="1">
                <a:solidFill>
                  <a:srgbClr val="E65028"/>
                </a:solidFill>
                <a:sym typeface="Verdana" panose="020B0604030504040204" pitchFamily="34" charset="0"/>
              </a:rPr>
              <a:t>Objetivos de la Estrategia Europa 2020:</a:t>
            </a:r>
            <a:r>
              <a:rPr lang="en-GB" altLang="fr-FR" b="1">
                <a:solidFill>
                  <a:srgbClr val="0065A3"/>
                </a:solidFill>
                <a:sym typeface="Verdana" panose="020B0604030504040204" pitchFamily="34" charset="0"/>
              </a:rPr>
              <a:t> crecimiento inteligente, sostenible e integrador</a:t>
            </a:r>
          </a:p>
          <a:p>
            <a:r>
              <a:rPr lang="en-GB" altLang="fr-FR">
                <a:solidFill>
                  <a:srgbClr val="0065A3"/>
                </a:solidFill>
                <a:sym typeface="Verdana" panose="020B0604030504040204" pitchFamily="34" charset="0"/>
              </a:rPr>
              <a:t>Plasmados en </a:t>
            </a:r>
            <a:r>
              <a:rPr lang="en-GB" altLang="fr-FR">
                <a:solidFill>
                  <a:srgbClr val="E65028"/>
                </a:solidFill>
                <a:sym typeface="Verdana" panose="020B0604030504040204" pitchFamily="34" charset="0"/>
              </a:rPr>
              <a:t>11 objetivos temáticos</a:t>
            </a:r>
            <a:r>
              <a:rPr lang="en-GB" altLang="fr-FR">
                <a:solidFill>
                  <a:srgbClr val="0065A3"/>
                </a:solidFill>
                <a:sym typeface="Verdana" panose="020B0604030504040204" pitchFamily="34" charset="0"/>
              </a:rPr>
              <a:t> (OT) para los cinco Fondos ESI (identificados en el Reglamento sobre las disposiciones comunes).</a:t>
            </a:r>
          </a:p>
          <a:p>
            <a:r>
              <a:rPr lang="en-GB" altLang="fr-FR">
                <a:solidFill>
                  <a:srgbClr val="0065A3"/>
                </a:solidFill>
                <a:sym typeface="Verdana" panose="020B0604030504040204" pitchFamily="34" charset="0"/>
              </a:rPr>
              <a:t>Los OT se desglosan en objetivos más detallados en forma de </a:t>
            </a:r>
            <a:r>
              <a:rPr lang="en-GB" altLang="fr-FR">
                <a:solidFill>
                  <a:srgbClr val="E65028"/>
                </a:solidFill>
                <a:sym typeface="Verdana" panose="020B0604030504040204" pitchFamily="34" charset="0"/>
              </a:rPr>
              <a:t>prioridades de inversión</a:t>
            </a:r>
            <a:r>
              <a:rPr lang="en-GB" altLang="fr-FR">
                <a:solidFill>
                  <a:srgbClr val="0065A3"/>
                </a:solidFill>
                <a:sym typeface="Verdana" panose="020B0604030504040204" pitchFamily="34" charset="0"/>
              </a:rPr>
              <a:t> (PI) que se identifican en los reglamentos específicos del Fondo.</a:t>
            </a:r>
          </a:p>
          <a:p>
            <a:r>
              <a:rPr lang="en-GB" altLang="fr-FR">
                <a:solidFill>
                  <a:srgbClr val="E65028"/>
                </a:solidFill>
                <a:sym typeface="Verdana" panose="020B0604030504040204" pitchFamily="34" charset="0"/>
              </a:rPr>
              <a:t>Objetivos específicos</a:t>
            </a:r>
            <a:r>
              <a:rPr lang="en-GB" altLang="fr-FR">
                <a:solidFill>
                  <a:srgbClr val="0065A3"/>
                </a:solidFill>
                <a:sym typeface="Verdana" panose="020B0604030504040204" pitchFamily="34" charset="0"/>
              </a:rPr>
              <a:t> correspondientes identificados por cada programa.</a:t>
            </a:r>
          </a:p>
        </p:txBody>
      </p:sp>
      <p:sp>
        <p:nvSpPr>
          <p:cNvPr id="45060" name="Slide Number Placeholder 3"/>
          <p:cNvSpPr txBox="1">
            <a:spLocks noGrp="1"/>
          </p:cNvSpPr>
          <p:nvPr/>
        </p:nvSpPr>
        <p:spPr bwMode="auto">
          <a:xfrm>
            <a:off x="5469679" y="6368959"/>
            <a:ext cx="4186265" cy="33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74" tIns="44887" rIns="89774" bIns="44887" anchor="b"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algn="r" defTabSz="905988" eaLnBrk="0" hangingPunct="0">
              <a:defRPr/>
            </a:pPr>
            <a:fld id="{E46B8AE8-E274-47F7-B82E-BCE724CBF93B}" type="slidenum">
              <a:rPr lang="en-GB" altLang="fr-FR" b="0">
                <a:solidFill>
                  <a:srgbClr val="0065A3"/>
                </a:solidFill>
                <a:sym typeface="Verdana" panose="020B0604030504040204" pitchFamily="34" charset="0"/>
              </a:rPr>
              <a:pPr algn="r" defTabSz="905988" eaLnBrk="0" hangingPunct="0">
                <a:defRPr/>
              </a:pPr>
              <a:t>6</a:t>
            </a:fld>
            <a:endParaRPr lang="en-GB" altLang="fr-FR" b="0">
              <a:solidFill>
                <a:srgbClr val="0065A3"/>
              </a:solidFill>
              <a:sym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767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s-ES" sz="1200" b="1">
                <a:solidFill>
                  <a:srgbClr val="FFC000"/>
                </a:solidFill>
                <a:latin typeface="Verdana"/>
                <a:ea typeface="ＭＳ Ｐゴシック" charset="0"/>
              </a:rPr>
              <a:t>MAYOR ATENCION Y TOLERANCIA CERO PARA: </a:t>
            </a:r>
          </a:p>
          <a:p>
            <a:pPr>
              <a:spcAft>
                <a:spcPts val="0"/>
              </a:spcAft>
            </a:pPr>
            <a:r>
              <a:rPr lang="es-ES" sz="1200">
                <a:latin typeface="Verdana"/>
                <a:ea typeface="ＭＳ Ｐゴシック" charset="0"/>
              </a:rPr>
              <a:t>Preservar la </a:t>
            </a:r>
            <a:r>
              <a:rPr lang="es-ES" sz="1200">
                <a:solidFill>
                  <a:schemeClr val="tx2"/>
                </a:solidFill>
                <a:latin typeface="Verdana"/>
                <a:ea typeface="ＭＳ Ｐゴシック" charset="0"/>
              </a:rPr>
              <a:t>confianza </a:t>
            </a:r>
            <a:r>
              <a:rPr lang="es-ES" sz="1200">
                <a:latin typeface="Verdana"/>
                <a:ea typeface="ＭＳ Ｐゴシック" charset="0"/>
              </a:rPr>
              <a:t>de los ciudadanos en la UE y en las administraciones nacionales y locales y proteger la </a:t>
            </a:r>
            <a:r>
              <a:rPr lang="es-ES" sz="1200">
                <a:solidFill>
                  <a:schemeClr val="tx2"/>
                </a:solidFill>
                <a:latin typeface="Verdana"/>
                <a:ea typeface="ＭＳ Ｐゴシック" charset="0"/>
              </a:rPr>
              <a:t>buena gestión financiera</a:t>
            </a:r>
          </a:p>
          <a:p>
            <a:pPr>
              <a:spcAft>
                <a:spcPts val="0"/>
              </a:spcAft>
            </a:pPr>
            <a:r>
              <a:rPr lang="es-ES" sz="1200">
                <a:latin typeface="Verdana"/>
                <a:ea typeface="ＭＳ Ｐゴシック" charset="0"/>
              </a:rPr>
              <a:t>Garantizar la </a:t>
            </a:r>
            <a:r>
              <a:rPr lang="es-ES" sz="1200">
                <a:solidFill>
                  <a:schemeClr val="tx2"/>
                </a:solidFill>
                <a:latin typeface="Verdana"/>
                <a:ea typeface="ＭＳ Ｐゴシック" charset="0"/>
              </a:rPr>
              <a:t>imparcialidad </a:t>
            </a:r>
            <a:r>
              <a:rPr lang="es-ES" sz="1200">
                <a:latin typeface="Verdana"/>
                <a:ea typeface="ＭＳ Ｐゴシック" charset="0"/>
              </a:rPr>
              <a:t>de las personas que participan en la ejecución de los fondos de la UE</a:t>
            </a:r>
          </a:p>
          <a:p>
            <a:r>
              <a:rPr lang="es-ES" sz="1200">
                <a:latin typeface="Verdana"/>
                <a:ea typeface="ＭＳ Ｐゴシック" charset="0"/>
              </a:rPr>
              <a:t>Reducir el riesgo de acciones corruptas y poco éticas</a:t>
            </a:r>
            <a:endParaRPr lang="fr-BE" sz="1200">
              <a:latin typeface="Verdana"/>
              <a:ea typeface="ＭＳ Ｐゴシック" charset="0"/>
            </a:endParaRPr>
          </a:p>
          <a:p>
            <a:endParaRPr lang="en-IE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>
                <a:solidFill>
                  <a:schemeClr val="tx1">
                    <a:lumMod val="50000"/>
                  </a:schemeClr>
                </a:solidFill>
                <a:latin typeface="Verdana"/>
                <a:ea typeface="ＭＳ Ｐゴシック" charset="0"/>
              </a:rPr>
              <a:t>IMPORTANCIA DE </a:t>
            </a:r>
            <a:r>
              <a:rPr lang="fr-BE">
                <a:solidFill>
                  <a:schemeClr val="tx2"/>
                </a:solidFill>
                <a:latin typeface="Verdana"/>
                <a:ea typeface="ＭＳ Ｐゴシック" charset="0"/>
              </a:rPr>
              <a:t>RECUPERAR</a:t>
            </a:r>
            <a:r>
              <a:rPr lang="fr-BE">
                <a:solidFill>
                  <a:schemeClr val="tx1">
                    <a:lumMod val="50000"/>
                  </a:schemeClr>
                </a:solidFill>
                <a:latin typeface="Verdana"/>
                <a:ea typeface="ＭＳ Ｐゴシック" charset="0"/>
              </a:rPr>
              <a:t> LOS FONDOS Y </a:t>
            </a:r>
            <a:r>
              <a:rPr lang="fr-BE">
                <a:solidFill>
                  <a:schemeClr val="tx2"/>
                </a:solidFill>
                <a:latin typeface="Verdana"/>
                <a:ea typeface="ＭＳ Ｐゴシック" charset="0"/>
              </a:rPr>
              <a:t>COOPERACIÓN</a:t>
            </a:r>
            <a:r>
              <a:rPr lang="fr-BE">
                <a:solidFill>
                  <a:schemeClr val="tx1">
                    <a:lumMod val="50000"/>
                  </a:schemeClr>
                </a:solidFill>
                <a:latin typeface="Verdana"/>
                <a:ea typeface="ＭＳ Ｐゴシック" charset="0"/>
              </a:rPr>
              <a:t> CON LAS AUTORIDADES COMPETENTES</a:t>
            </a:r>
          </a:p>
          <a:p>
            <a:pPr lvl="0"/>
            <a:endParaRPr lang="es-ES" sz="1200" kern="1200">
              <a:solidFill>
                <a:schemeClr val="tx1"/>
              </a:solidFill>
              <a:effectLst/>
              <a:latin typeface="Calibri Light" panose="020F0302020204030204" pitchFamily="34" charset="0"/>
              <a:ea typeface="+mn-ea"/>
              <a:cs typeface="+mn-cs"/>
            </a:endParaRPr>
          </a:p>
          <a:p>
            <a:pPr lvl="0"/>
            <a:r>
              <a:rPr lang="es-ES" sz="1200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principio clave en este contexto: la Recuperación de fondos y cooperación entre autoridades</a:t>
            </a:r>
            <a:endParaRPr lang="fr-BE" sz="1200" kern="1200">
              <a:solidFill>
                <a:schemeClr val="tx1"/>
              </a:solidFill>
              <a:effectLst/>
              <a:latin typeface="Calibri Light" panose="020F0302020204030204" pitchFamily="34" charset="0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S" sz="1200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En caso de fraude o conflicto de interés, se debe recuperar el 100% de los fondos</a:t>
            </a:r>
            <a:endParaRPr lang="fr-BE" sz="1200" kern="1200">
              <a:solidFill>
                <a:schemeClr val="tx1"/>
              </a:solidFill>
              <a:effectLst/>
              <a:latin typeface="Calibri Light" panose="020F0302020204030204" pitchFamily="34" charset="0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S" sz="1200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La cooperación con la OLAF y entre las autoridades locales competentes es clave: </a:t>
            </a:r>
            <a:endParaRPr lang="fr-BE" sz="1200" kern="1200">
              <a:solidFill>
                <a:schemeClr val="tx1"/>
              </a:solidFill>
              <a:effectLst/>
              <a:latin typeface="Calibri Light" panose="020F0302020204030204" pitchFamily="34" charset="0"/>
              <a:ea typeface="+mn-ea"/>
              <a:cs typeface="+mn-cs"/>
            </a:endParaRPr>
          </a:p>
          <a:p>
            <a:pPr marL="1085850" lvl="2" indent="-171450">
              <a:buFont typeface="Wingdings" panose="05000000000000000000" pitchFamily="2" charset="2"/>
              <a:buChar char="ü"/>
            </a:pPr>
            <a:r>
              <a:rPr lang="es-ES" sz="1200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a través de la transmisión de informes cuando existen sospechas de fraude, </a:t>
            </a:r>
            <a:endParaRPr lang="fr-BE" sz="1200" kern="1200">
              <a:solidFill>
                <a:schemeClr val="tx1"/>
              </a:solidFill>
              <a:effectLst/>
              <a:latin typeface="Calibri Light" panose="020F0302020204030204" pitchFamily="34" charset="0"/>
              <a:ea typeface="+mn-ea"/>
              <a:cs typeface="+mn-cs"/>
            </a:endParaRPr>
          </a:p>
          <a:p>
            <a:pPr marL="1085850" lvl="2" indent="-171450">
              <a:buFont typeface="Wingdings" panose="05000000000000000000" pitchFamily="2" charset="2"/>
              <a:buChar char="ü"/>
            </a:pPr>
            <a:r>
              <a:rPr lang="es-ES" sz="1200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y con el uso del Sistema de Gestión de Irregularidades.</a:t>
            </a:r>
            <a:endParaRPr lang="fr-BE" sz="1200" kern="1200">
              <a:solidFill>
                <a:schemeClr val="tx1"/>
              </a:solidFill>
              <a:effectLst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3BB1D0-5CA5-4CE8-AF80-C85CCAD1DE5E}" type="slidenum">
              <a:rPr lang="en-GB" altLang="en-US" smtClean="0"/>
              <a:pPr>
                <a:defRPr/>
              </a:pPr>
              <a:t>26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9336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BE" sz="1200">
                <a:solidFill>
                  <a:schemeClr val="tx1">
                    <a:lumMod val="50000"/>
                  </a:schemeClr>
                </a:solidFill>
                <a:latin typeface="Verdana"/>
                <a:ea typeface="ＭＳ Ｐゴシック" charset="0"/>
              </a:rPr>
              <a:t>MARCO</a:t>
            </a:r>
            <a:r>
              <a:rPr lang="fr-BE" sz="1200">
                <a:solidFill>
                  <a:schemeClr val="tx2"/>
                </a:solidFill>
                <a:latin typeface="Verdana"/>
                <a:ea typeface="ＭＳ Ｐゴシック" charset="0"/>
              </a:rPr>
              <a:t> JURÍDICO </a:t>
            </a:r>
            <a:r>
              <a:rPr lang="fr-BE" sz="1200">
                <a:solidFill>
                  <a:schemeClr val="tx1">
                    <a:lumMod val="50000"/>
                  </a:schemeClr>
                </a:solidFill>
                <a:latin typeface="Verdana"/>
                <a:ea typeface="ＭＳ Ｐゴシック" charset="0"/>
              </a:rPr>
              <a:t>MEJORADO</a:t>
            </a:r>
            <a:r>
              <a:rPr lang="fr-BE" sz="1200">
                <a:solidFill>
                  <a:schemeClr val="tx2"/>
                </a:solidFill>
                <a:latin typeface="Verdana"/>
                <a:ea typeface="ＭＳ Ｐゴシック" charset="0"/>
              </a:rPr>
              <a:t> </a:t>
            </a:r>
            <a:r>
              <a:rPr lang="fr-BE" sz="1200">
                <a:solidFill>
                  <a:schemeClr val="tx1">
                    <a:lumMod val="50000"/>
                  </a:schemeClr>
                </a:solidFill>
                <a:latin typeface="Verdana"/>
                <a:ea typeface="ＭＳ Ｐゴシック" charset="0"/>
              </a:rPr>
              <a:t>Y</a:t>
            </a:r>
            <a:r>
              <a:rPr lang="fr-BE" sz="1200">
                <a:solidFill>
                  <a:schemeClr val="tx2"/>
                </a:solidFill>
                <a:latin typeface="Verdana"/>
                <a:ea typeface="ＭＳ Ｐゴシック" charset="0"/>
              </a:rPr>
              <a:t> OBLIGACIONES </a:t>
            </a:r>
            <a:r>
              <a:rPr lang="fr-BE" sz="1200">
                <a:latin typeface="Verdana"/>
                <a:ea typeface="ＭＳ Ｐゴシック" charset="0"/>
              </a:rPr>
              <a:t>REFORZADAS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sz="1200">
              <a:solidFill>
                <a:schemeClr val="tx2"/>
              </a:solidFill>
              <a:latin typeface="Verdana"/>
              <a:ea typeface="ＭＳ Ｐゴシック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>
                <a:solidFill>
                  <a:schemeClr val="tx2"/>
                </a:solidFill>
                <a:latin typeface="Verdana"/>
                <a:ea typeface="ＭＳ Ｐゴシック" charset="0"/>
              </a:rPr>
              <a:t>Fondos de la política de cohesión — RDC 2021-2027</a:t>
            </a:r>
            <a:r>
              <a:rPr lang="es-ES" sz="1200">
                <a:latin typeface="Verdana"/>
                <a:ea typeface="ＭＳ Ｐゴシック" charset="0"/>
              </a:rPr>
              <a:t>: </a:t>
            </a:r>
            <a:r>
              <a:rPr lang="es-ES" sz="1200" b="1">
                <a:latin typeface="Verdana"/>
                <a:ea typeface="ＭＳ Ｐゴシック" charset="0"/>
              </a:rPr>
              <a:t>Es decir, datos que deben recogerse y almacenarse sobre los destinatarios últimos y contratistas de los fondos de la UE y reforzar el proceso de control y auditoría en respuesta al riesgo de conflicto de intereses. 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>
                <a:latin typeface="Verdana"/>
                <a:ea typeface="ＭＳ Ｐゴシック" charset="0"/>
              </a:rPr>
              <a:t>Concepto más amplio de </a:t>
            </a:r>
            <a:r>
              <a:rPr lang="es-ES" sz="1200">
                <a:solidFill>
                  <a:schemeClr val="tx2"/>
                </a:solidFill>
                <a:latin typeface="Verdana"/>
                <a:ea typeface="ＭＳ Ｐゴシック" charset="0"/>
              </a:rPr>
              <a:t>conflicto de intereses </a:t>
            </a:r>
            <a:r>
              <a:rPr lang="es-ES" sz="1200">
                <a:latin typeface="Verdana"/>
                <a:ea typeface="ＭＳ Ｐゴシック" charset="0"/>
              </a:rPr>
              <a:t>(artículo 61 del Reglamento Financiero n.º 2018/1046)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>
                <a:solidFill>
                  <a:schemeClr val="tx2"/>
                </a:solidFill>
                <a:latin typeface="Verdana"/>
                <a:ea typeface="ＭＳ Ｐゴシック" charset="0"/>
              </a:rPr>
              <a:t>Creación de la Fiscalía Europea </a:t>
            </a:r>
            <a:r>
              <a:rPr lang="es-ES" sz="1200">
                <a:latin typeface="Verdana"/>
                <a:ea typeface="ＭＳ Ｐゴシック" charset="0"/>
              </a:rPr>
              <a:t>(EPPO) y protección de los intereses financieros de la Unión (Directiva PIF)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>
                <a:latin typeface="Verdana"/>
                <a:ea typeface="ＭＳ Ｐゴシック" charset="0"/>
              </a:rPr>
              <a:t>Avanzar hacia un </a:t>
            </a:r>
            <a:r>
              <a:rPr lang="es-ES" sz="1200">
                <a:solidFill>
                  <a:schemeClr val="tx2"/>
                </a:solidFill>
                <a:latin typeface="Verdana"/>
                <a:ea typeface="ＭＳ Ｐゴシック" charset="0"/>
              </a:rPr>
              <a:t>Sistema de Exclusión y Detección Precoz </a:t>
            </a:r>
            <a:r>
              <a:rPr lang="es-ES" sz="1200">
                <a:latin typeface="Verdana"/>
                <a:ea typeface="ＭＳ Ｐゴシック" charset="0"/>
              </a:rPr>
              <a:t>(EDES) y una </a:t>
            </a:r>
            <a:r>
              <a:rPr lang="es-ES" sz="1200">
                <a:solidFill>
                  <a:schemeClr val="tx2"/>
                </a:solidFill>
                <a:latin typeface="Verdana"/>
                <a:ea typeface="ＭＳ Ｐゴシック" charset="0"/>
              </a:rPr>
              <a:t>herramienta de extracción de datos </a:t>
            </a:r>
            <a:r>
              <a:rPr lang="es-ES" sz="1200">
                <a:latin typeface="Verdana"/>
                <a:ea typeface="ＭＳ Ｐゴシック" charset="0"/>
              </a:rPr>
              <a:t>(ARACHNE)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>
                <a:latin typeface="Verdana"/>
                <a:ea typeface="ＭＳ Ｐゴシック" charset="0"/>
              </a:rPr>
              <a:t>Comunicación de la Comisión — Orientaciones sobre la prevención y gestión de conflictos de intereses (7 de abril de 2021): </a:t>
            </a:r>
            <a:r>
              <a:rPr lang="es-ES" sz="1200" b="1">
                <a:latin typeface="Verdana"/>
                <a:ea typeface="ＭＳ Ｐゴシック" charset="0"/>
              </a:rPr>
              <a:t>Sensibilización, identificación de las funciones y actividades sensibles en situación de riesgo, declaración de activos e intereses financieros o de otro tipo, publicación de información y herramientas de extracción de datos y calificación de riesgos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>
                <a:solidFill>
                  <a:schemeClr val="tx2"/>
                </a:solidFill>
                <a:latin typeface="Verdana"/>
                <a:ea typeface="ＭＳ Ｐゴシック" charset="0"/>
              </a:rPr>
              <a:t>Directiva sobre contratación pública </a:t>
            </a:r>
            <a:r>
              <a:rPr lang="es-ES" sz="1200">
                <a:latin typeface="Verdana"/>
                <a:ea typeface="ＭＳ Ｐゴシック" charset="0"/>
              </a:rPr>
              <a:t>(artículos 24 y 2014/24/UE): </a:t>
            </a:r>
            <a:r>
              <a:rPr lang="es-ES" sz="1200" b="1">
                <a:solidFill>
                  <a:schemeClr val="tx2"/>
                </a:solidFill>
                <a:latin typeface="Verdana"/>
                <a:ea typeface="ＭＳ Ｐゴシック" charset="0"/>
              </a:rPr>
              <a:t>Prevenir, identificar y remediar los conflictos de intereses en los procedimientos de contratación: falseamiento de la competencia.</a:t>
            </a:r>
            <a:endParaRPr lang="fr-BE" sz="1200" b="1">
              <a:solidFill>
                <a:schemeClr val="tx2"/>
              </a:solidFill>
              <a:latin typeface="Verdana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>
              <a:latin typeface="Verdana"/>
              <a:ea typeface="ＭＳ Ｐゴシック" charset="0"/>
            </a:endParaRPr>
          </a:p>
          <a:p>
            <a:pPr lvl="0"/>
            <a:r>
              <a:rPr lang="es-ES" sz="1200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En este nuevo</a:t>
            </a:r>
            <a:r>
              <a:rPr lang="es-ES" sz="12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 contexto, con nuevos instrumentos, nuevas reglas, se produce un </a:t>
            </a:r>
            <a:r>
              <a:rPr lang="es-ES" sz="1200" b="1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Aumento de las situaciones de riesgo y necesidad de adaptar/intensificar las medidas mitigadoras</a:t>
            </a:r>
            <a:r>
              <a:rPr lang="es-ES" sz="1200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:</a:t>
            </a:r>
            <a:endParaRPr lang="fr-BE" sz="1200" kern="1200">
              <a:solidFill>
                <a:schemeClr val="tx1"/>
              </a:solidFill>
              <a:effectLst/>
              <a:latin typeface="Calibri Light" panose="020F0302020204030204" pitchFamily="34" charset="0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S" sz="1200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Cambios que pueden aumentar riesgo: incorporación del gasto de emergencia y respuesta a crisis, flexibilidad temporal de las reglas, menor incentivo con cofinanciamiento al 100%, aumento del gasto en salud, nuevos instrumentos bajo el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Next</a:t>
            </a:r>
            <a:r>
              <a:rPr lang="es-ES" sz="1200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 </a:t>
            </a:r>
            <a:r>
              <a:rPr lang="es-ES" sz="1200" kern="1200" err="1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Generation</a:t>
            </a:r>
            <a:r>
              <a:rPr lang="es-ES" sz="1200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 EU y COVID aumento del financiamiento, coexistencia de diferentes fuentes de financiamiento, etc. ...</a:t>
            </a:r>
            <a:endParaRPr lang="fr-BE" sz="1200" kern="1200">
              <a:solidFill>
                <a:schemeClr val="tx1"/>
              </a:solidFill>
              <a:effectLst/>
              <a:latin typeface="Calibri Light" panose="020F0302020204030204" pitchFamily="34" charset="0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S" sz="1200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En este contexto se NECESITA ACTUALIZAR LA EVALUACIÓN DE RIESGOS</a:t>
            </a:r>
            <a:endParaRPr lang="fr-BE" sz="1200" kern="1200">
              <a:solidFill>
                <a:schemeClr val="tx1"/>
              </a:solidFill>
              <a:effectLst/>
              <a:latin typeface="Calibri Light" panose="020F0302020204030204" pitchFamily="34" charset="0"/>
              <a:ea typeface="+mn-ea"/>
              <a:cs typeface="+mn-cs"/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s-ES" sz="1200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Autoridades de gestión deben actualizar la evaluación de riesgos en el contexto de las medidas CRII / CRII + y REACT de la UE</a:t>
            </a:r>
            <a:endParaRPr lang="fr-BE" sz="1200" kern="1200">
              <a:solidFill>
                <a:schemeClr val="tx1"/>
              </a:solidFill>
              <a:effectLst/>
              <a:latin typeface="Calibri Light" panose="020F0302020204030204" pitchFamily="34" charset="0"/>
              <a:ea typeface="+mn-ea"/>
              <a:cs typeface="+mn-cs"/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s-ES" sz="1200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Y las Autoridades de auditoría actualizar enfoques de auditoría y auditorías de sistemas temáticos (antifraude, conflicto de intereses)</a:t>
            </a:r>
            <a:endParaRPr lang="fr-BE" sz="1200" kern="1200">
              <a:solidFill>
                <a:schemeClr val="tx1"/>
              </a:solidFill>
              <a:effectLst/>
              <a:latin typeface="Calibri Light" panose="020F0302020204030204" pitchFamily="34" charset="0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S" sz="1200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ADAPTAR LAS MEDIDAS ANTIFRAUDE Y MITIGADORAS para controlar de forma efectiva los NUEVOS RIESGOS</a:t>
            </a:r>
            <a:endParaRPr lang="fr-BE" sz="1200" kern="1200">
              <a:solidFill>
                <a:schemeClr val="tx1"/>
              </a:solidFill>
              <a:effectLst/>
              <a:latin typeface="Calibri Light" panose="020F0302020204030204" pitchFamily="34" charset="0"/>
              <a:ea typeface="+mn-ea"/>
              <a:cs typeface="+mn-cs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770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xmlns="" id="{15B1D988-7912-4FD6-9DE1-33301B0A6A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xmlns="" id="{3FB63776-FABE-4465-84F3-A545922797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IE" altLang="ca-ES"/>
              <a:t>Update/add/delete parts of the copy right notice where appropriate.</a:t>
            </a:r>
          </a:p>
          <a:p>
            <a:pPr>
              <a:spcBef>
                <a:spcPct val="0"/>
              </a:spcBef>
            </a:pPr>
            <a:r>
              <a:rPr lang="en-IE" altLang="ca-ES"/>
              <a:t>More information: </a:t>
            </a:r>
            <a:r>
              <a:rPr lang="en-GB" altLang="ca-ES">
                <a:hlinkClick r:id="rId3"/>
              </a:rPr>
              <a:t>https://myintracomm.ec.europa.eu/corp/intellectual-property/Documents/2019_Reuse-guidelines%28CC-BY%29.pdf</a:t>
            </a:r>
            <a:endParaRPr lang="en-GB" altLang="ca-ES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xmlns="" id="{35CC48C1-3EE7-44E3-AD07-94D253894A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B158904-D3F9-4C9E-A104-F3A5706C8B58}" type="slidenum">
              <a:rPr lang="en-GB" altLang="ca-ES" smtClean="0">
                <a:latin typeface="Calibri" panose="020F0502020204030204" pitchFamily="34" charset="0"/>
              </a:rPr>
              <a:pPr/>
              <a:t>28</a:t>
            </a:fld>
            <a:endParaRPr lang="en-GB" altLang="ca-E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2CFCA839-3BE1-4C63-903C-2F838457E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cxnSp>
        <p:nvCxnSpPr>
          <p:cNvPr id="5" name="Straight Connector 8">
            <a:extLst>
              <a:ext uri="{FF2B5EF4-FFF2-40B4-BE49-F238E27FC236}">
                <a16:creationId xmlns:a16="http://schemas.microsoft.com/office/drawing/2014/main" xmlns="" id="{9A29A1E7-7055-4474-89BF-2818A4AFA0A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38200" y="0"/>
            <a:ext cx="0" cy="329565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xmlns="" id="{50001D76-2F77-4AAE-9223-9F6BB6E78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238" y="6045200"/>
            <a:ext cx="17176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0" name="Title 1"/>
          <p:cNvSpPr>
            <a:spLocks noGrp="1" noChangeArrowheads="1"/>
          </p:cNvSpPr>
          <p:nvPr>
            <p:ph type="ctrTitle"/>
          </p:nvPr>
        </p:nvSpPr>
        <p:spPr>
          <a:xfrm>
            <a:off x="1069975" y="1122363"/>
            <a:ext cx="10675938" cy="2387600"/>
          </a:xfrm>
        </p:spPr>
        <p:txBody>
          <a:bodyPr bIns="45720"/>
          <a:lstStyle>
            <a:lvl1pPr>
              <a:defRPr sz="600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altLang="ca-ES" noProof="0"/>
              <a:t>Click to edit Master title style</a:t>
            </a:r>
          </a:p>
        </p:txBody>
      </p:sp>
      <p:sp>
        <p:nvSpPr>
          <p:cNvPr id="2061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1069975" y="3602038"/>
            <a:ext cx="10675938" cy="165576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ca-ES" noProof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193C853-E31A-4F82-9194-37264552406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D93D29C-BF0D-44D6-ACA8-49F954112FB0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0134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C70D6B6C-B321-470F-86EA-570935CF576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42369-83B8-446C-A036-A258C1559944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0958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482600"/>
            <a:ext cx="2628900" cy="522446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482600"/>
            <a:ext cx="7734300" cy="522446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D6120DEF-BAD4-4095-9925-AC0E2A895B4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87B04-49B7-4C97-8E59-9FD4BAB5C1CA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3524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A610F28F-6767-48C6-9C63-DD9418CDCBF2}"/>
              </a:ext>
            </a:extLst>
          </p:cNvPr>
          <p:cNvSpPr/>
          <p:nvPr userDrawn="1"/>
        </p:nvSpPr>
        <p:spPr>
          <a:xfrm>
            <a:off x="0" y="0"/>
            <a:ext cx="12192000" cy="1077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BD6568DB-7E03-4A1C-8B75-13EBD6407138}"/>
              </a:ext>
            </a:extLst>
          </p:cNvPr>
          <p:cNvSpPr/>
          <p:nvPr userDrawn="1"/>
        </p:nvSpPr>
        <p:spPr>
          <a:xfrm>
            <a:off x="0" y="1077913"/>
            <a:ext cx="12192000" cy="578008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xmlns="" id="{AD504051-C584-40B8-B447-6F1AFAE1F7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3" y="258763"/>
            <a:ext cx="16589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10">
            <a:extLst>
              <a:ext uri="{FF2B5EF4-FFF2-40B4-BE49-F238E27FC236}">
                <a16:creationId xmlns:a16="http://schemas.microsoft.com/office/drawing/2014/main" xmlns="" id="{CD7533EA-377F-47A1-80C7-0FDE4A9EBA55}"/>
              </a:ext>
            </a:extLst>
          </p:cNvPr>
          <p:cNvCxnSpPr/>
          <p:nvPr userDrawn="1"/>
        </p:nvCxnSpPr>
        <p:spPr>
          <a:xfrm>
            <a:off x="838200" y="1979613"/>
            <a:ext cx="0" cy="487838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1">
            <a:extLst>
              <a:ext uri="{FF2B5EF4-FFF2-40B4-BE49-F238E27FC236}">
                <a16:creationId xmlns:a16="http://schemas.microsoft.com/office/drawing/2014/main" xmlns="" id="{57479D71-88E0-4B2F-90E8-821FE8E79C1E}"/>
              </a:ext>
            </a:extLst>
          </p:cNvPr>
          <p:cNvSpPr/>
          <p:nvPr userDrawn="1"/>
        </p:nvSpPr>
        <p:spPr>
          <a:xfrm>
            <a:off x="5740400" y="6619875"/>
            <a:ext cx="708025" cy="239713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xmlns="" id="{5D04D13A-52F3-4DCB-9739-4C54F65B128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91A1E-A8D8-4D9A-9A6C-051CFE4A61E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844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3EB33A68-9906-4B00-8682-FD4C61BAA08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5" name="Straight Connector 8">
            <a:extLst>
              <a:ext uri="{FF2B5EF4-FFF2-40B4-BE49-F238E27FC236}">
                <a16:creationId xmlns:a16="http://schemas.microsoft.com/office/drawing/2014/main" xmlns="" id="{DF3E7C19-81CC-4066-915C-B50106F71BC7}"/>
              </a:ext>
            </a:extLst>
          </p:cNvPr>
          <p:cNvCxnSpPr/>
          <p:nvPr userDrawn="1"/>
        </p:nvCxnSpPr>
        <p:spPr>
          <a:xfrm>
            <a:off x="838200" y="0"/>
            <a:ext cx="0" cy="23622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EB3BB2-D4DA-4FC7-BE22-BFB00B9ABF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79D99-576B-46F1-862E-7719DAF2081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00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‹Nº›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20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5EDEE75E-AED1-478A-9296-D5F6B51D2BD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54BD8-17D8-4488-9AF8-A38E49EEBFB1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829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15AB490E-B6D9-4381-9CA6-92BFE1C76E7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2BFD9-321D-402B-BE86-E64A84454368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220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14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814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4F01A155-2C25-41E7-8B4D-A0C4211A8DD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A151C-F4A3-4469-B438-7E38D78898B9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186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BAC49B7-2D54-439D-8424-0B4ACC0BE27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7445C-9187-4470-9CC1-5C78D33596D9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8875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8F20CC6F-4B0E-4C17-BFF2-1D6F3C4162D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310F3-325E-4828-B8ED-832F08DD966E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5994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xmlns="" id="{F1DE6E36-585C-4757-8838-0501B03A57F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1A237-82B0-40AC-8615-2CEFAFECECB3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9193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08C1558-58A5-4108-A45A-D4AE4E24B9E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5714E-7118-48AF-BA4A-6D7663087704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813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0C05D31E-FBAA-4DEA-9165-2C68A3E3707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32EE7-FF96-44F0-AD16-571649B33F5F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6839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452EB164-47A6-4DA3-9AAE-A32025D748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82600"/>
            <a:ext cx="1051560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a-E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7FD0D259-E8C5-4394-B192-BE7CFBA9A0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88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a-ES"/>
              <a:t>Edit Master text styles</a:t>
            </a:r>
          </a:p>
          <a:p>
            <a:pPr lvl="1"/>
            <a:r>
              <a:rPr lang="en-US" altLang="ca-ES"/>
              <a:t>Second level</a:t>
            </a:r>
          </a:p>
          <a:p>
            <a:pPr lvl="2"/>
            <a:r>
              <a:rPr lang="en-US" altLang="ca-ES"/>
              <a:t>Third level</a:t>
            </a:r>
          </a:p>
          <a:p>
            <a:pPr lvl="3"/>
            <a:r>
              <a:rPr lang="en-US" altLang="ca-ES"/>
              <a:t>Fourth level</a:t>
            </a:r>
          </a:p>
          <a:p>
            <a:pPr lvl="4"/>
            <a:r>
              <a:rPr lang="en-US" altLang="ca-ES"/>
              <a:t>Fifth level</a:t>
            </a:r>
          </a:p>
        </p:txBody>
      </p:sp>
      <p:sp>
        <p:nvSpPr>
          <p:cNvPr id="1029" name="Slide Number Placeholder 5">
            <a:extLst>
              <a:ext uri="{FF2B5EF4-FFF2-40B4-BE49-F238E27FC236}">
                <a16:creationId xmlns:a16="http://schemas.microsoft.com/office/drawing/2014/main" xmlns="" id="{7E57CA93-2B20-4003-9023-4EC167B013CE}"/>
              </a:ext>
            </a:extLst>
          </p:cNvPr>
          <p:cNvSpPr>
            <a:spLocks noGrp="1" noChangeArrowheads="1"/>
          </p:cNvSpPr>
          <p:nvPr>
            <p:ph type="sldNum" sz="quarter" idx="2"/>
          </p:nvPr>
        </p:nvSpPr>
        <p:spPr bwMode="auto">
          <a:xfrm>
            <a:off x="838200" y="6130925"/>
            <a:ext cx="27432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 sz="120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E9567D81-3830-4131-AFAC-0B3CD07234FD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xmlns="" id="{7291055B-AB16-442D-B433-5A8CC7929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588" y="6045200"/>
            <a:ext cx="17145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3" r:id="rId12"/>
    <p:sldLayoutId id="2147483734" r:id="rId13"/>
    <p:sldLayoutId id="2147483735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buSzPct val="100000"/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buSzPct val="100000"/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buSzPct val="100000"/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buSzPct val="100000"/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ts val="180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ts val="500"/>
        </a:spcBef>
        <a:spcAft>
          <a:spcPts val="180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500"/>
        </a:spcBef>
        <a:spcAft>
          <a:spcPts val="1800"/>
        </a:spcAft>
        <a:buClr>
          <a:schemeClr val="tx2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500"/>
        </a:spcBef>
        <a:spcAft>
          <a:spcPts val="180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500"/>
        </a:spcBef>
        <a:spcAft>
          <a:spcPts val="180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sites/info/files/about_the_european_commission/eu_budget/mff_factsheet_agreement_en_web_20.11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info/strategy/eu-budget/long-term-eu-budget/eu-budget-2021-2027_en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deed.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5">
            <a:extLst>
              <a:ext uri="{FF2B5EF4-FFF2-40B4-BE49-F238E27FC236}">
                <a16:creationId xmlns:a16="http://schemas.microsoft.com/office/drawing/2014/main" xmlns="" id="{AC9D8199-58B9-48FE-98CA-29AE818B13F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1562" y="1992313"/>
            <a:ext cx="10641061" cy="2149475"/>
          </a:xfrm>
        </p:spPr>
        <p:txBody>
          <a:bodyPr/>
          <a:lstStyle/>
          <a:p>
            <a:r>
              <a:rPr lang="en-IE" altLang="ca-ES" sz="4800"/>
              <a:t>La </a:t>
            </a:r>
            <a:r>
              <a:rPr lang="en-IE" altLang="ca-ES" sz="4800" err="1"/>
              <a:t>Política</a:t>
            </a:r>
            <a:r>
              <a:rPr lang="en-IE" altLang="ca-ES" sz="4800"/>
              <a:t> de </a:t>
            </a:r>
            <a:r>
              <a:rPr lang="en-IE" altLang="ca-ES" sz="4800" err="1"/>
              <a:t>Cohesión</a:t>
            </a:r>
            <a:r>
              <a:rPr lang="en-IE" altLang="ca-ES" sz="4800"/>
              <a:t>:</a:t>
            </a:r>
            <a:br>
              <a:rPr lang="en-IE" altLang="ca-ES" sz="4800"/>
            </a:br>
            <a:endParaRPr lang="en-GB" altLang="ca-ES" sz="4800"/>
          </a:p>
        </p:txBody>
      </p:sp>
      <p:sp>
        <p:nvSpPr>
          <p:cNvPr id="7171" name="Subtitle 6">
            <a:extLst>
              <a:ext uri="{FF2B5EF4-FFF2-40B4-BE49-F238E27FC236}">
                <a16:creationId xmlns:a16="http://schemas.microsoft.com/office/drawing/2014/main" xmlns="" id="{A99986C0-3B56-49A3-9E60-681C4148060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71563" y="2924944"/>
            <a:ext cx="10064750" cy="585787"/>
          </a:xfrm>
        </p:spPr>
        <p:txBody>
          <a:bodyPr/>
          <a:lstStyle/>
          <a:p>
            <a:pPr eaLnBrk="1" hangingPunct="1"/>
            <a:r>
              <a:rPr lang="es-ES" dirty="0">
                <a:solidFill>
                  <a:srgbClr val="FFC000"/>
                </a:solidFill>
              </a:rPr>
              <a:t>La respuesta de la UE a la pandemia global y la planificación del próximo periodo de programación en una nueva coyuntura</a:t>
            </a:r>
            <a:r>
              <a:rPr lang="en-IE" dirty="0"/>
              <a:t/>
            </a:r>
            <a:br>
              <a:rPr lang="en-IE" dirty="0"/>
            </a:br>
            <a:r>
              <a:rPr lang="de-AT" altLang="ca-ES" sz="6600" dirty="0"/>
              <a:t/>
            </a:r>
            <a:br>
              <a:rPr lang="de-AT" altLang="ca-ES" sz="6600" dirty="0"/>
            </a:br>
            <a:endParaRPr lang="es-ES" altLang="ca-ES" dirty="0">
              <a:solidFill>
                <a:srgbClr val="FFC000"/>
              </a:solidFill>
            </a:endParaRPr>
          </a:p>
        </p:txBody>
      </p:sp>
      <p:sp>
        <p:nvSpPr>
          <p:cNvPr id="7172" name="Text Placeholder 7">
            <a:extLst>
              <a:ext uri="{FF2B5EF4-FFF2-40B4-BE49-F238E27FC236}">
                <a16:creationId xmlns:a16="http://schemas.microsoft.com/office/drawing/2014/main" xmlns="" id="{CA17BBEF-290B-4E3E-BF72-4184F9829250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1071563" y="5863154"/>
            <a:ext cx="3944317" cy="457200"/>
          </a:xfrm>
        </p:spPr>
        <p:txBody>
          <a:bodyPr/>
          <a:lstStyle/>
          <a:p>
            <a:pPr algn="l"/>
            <a:r>
              <a:rPr lang="de-AT" altLang="ca-ES"/>
              <a:t>Vicente RODRIGUEZ SAEZ</a:t>
            </a:r>
            <a:br>
              <a:rPr lang="de-AT" altLang="ca-ES"/>
            </a:br>
            <a:endParaRPr lang="en-GB" altLang="ca-ES"/>
          </a:p>
        </p:txBody>
      </p:sp>
      <p:sp>
        <p:nvSpPr>
          <p:cNvPr id="7173" name="Rectangle 1">
            <a:extLst>
              <a:ext uri="{FF2B5EF4-FFF2-40B4-BE49-F238E27FC236}">
                <a16:creationId xmlns:a16="http://schemas.microsoft.com/office/drawing/2014/main" xmlns="" id="{FF38A75D-5A51-4ED7-BBBE-ED99D36DC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2100" y="5678488"/>
            <a:ext cx="19543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ts val="18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AT" altLang="ca-ES" sz="1800" dirty="0" smtClean="0">
                <a:solidFill>
                  <a:schemeClr val="bg1"/>
                </a:solidFill>
              </a:rPr>
              <a:t>9 </a:t>
            </a:r>
            <a:r>
              <a:rPr lang="de-AT" altLang="ca-ES" sz="1800" dirty="0" err="1" smtClean="0">
                <a:solidFill>
                  <a:schemeClr val="bg1"/>
                </a:solidFill>
              </a:rPr>
              <a:t>diciembre</a:t>
            </a:r>
            <a:r>
              <a:rPr lang="de-AT" altLang="ca-ES" sz="1800" dirty="0" smtClean="0">
                <a:solidFill>
                  <a:schemeClr val="bg1"/>
                </a:solidFill>
              </a:rPr>
              <a:t> </a:t>
            </a:r>
            <a:r>
              <a:rPr lang="de-AT" altLang="ca-ES" sz="1800" dirty="0">
                <a:solidFill>
                  <a:schemeClr val="bg1"/>
                </a:solidFill>
              </a:rPr>
              <a:t>2021</a:t>
            </a:r>
            <a:endParaRPr lang="en-GB" altLang="ca-E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>
            <a:extLst>
              <a:ext uri="{FF2B5EF4-FFF2-40B4-BE49-F238E27FC236}">
                <a16:creationId xmlns:a16="http://schemas.microsoft.com/office/drawing/2014/main" xmlns="" id="{07C6B2D9-EBD1-42FF-B32C-5270AFA1C79E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838200" y="1585913"/>
            <a:ext cx="10647363" cy="45291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altLang="ca-ES" sz="2000"/>
              <a:t>Adaptación de la respuesta a las necesidades actuales en diferentes plazos</a:t>
            </a:r>
          </a:p>
          <a:p>
            <a:pPr eaLnBrk="1" hangingPunct="1">
              <a:lnSpc>
                <a:spcPct val="80000"/>
              </a:lnSpc>
            </a:pPr>
            <a:r>
              <a:rPr lang="es-ES" altLang="ca-ES" sz="2000" b="1"/>
              <a:t>A corto plazo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ca-ES" sz="1700"/>
              <a:t>«Respuesta a la crisis»: ofrecer </a:t>
            </a:r>
            <a:r>
              <a:rPr lang="es-ES" altLang="ca-ES" sz="1700" b="1"/>
              <a:t>apoyo inmediato y a corto plazo </a:t>
            </a:r>
            <a:r>
              <a:rPr lang="es-ES" altLang="ca-ES" sz="1700"/>
              <a:t>para fortalecer la capacidad de respuesta a la crisis, así como a los trabajadores y a las empresas para que «capeen el temporal».</a:t>
            </a:r>
          </a:p>
          <a:p>
            <a:pPr eaLnBrk="1" hangingPunct="1">
              <a:lnSpc>
                <a:spcPct val="80000"/>
              </a:lnSpc>
            </a:pPr>
            <a:r>
              <a:rPr lang="es-ES" altLang="ca-ES" sz="2000" b="1"/>
              <a:t>A medio plazo</a:t>
            </a:r>
            <a:r>
              <a:rPr lang="es-ES" altLang="ca-ES" sz="2000"/>
              <a:t> (próximos 2-3 años)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ca-ES" sz="1700"/>
              <a:t>«Reparación de la crisis»: </a:t>
            </a:r>
            <a:r>
              <a:rPr lang="es-ES" altLang="ca-ES" sz="1700" b="1"/>
              <a:t>preparar el terreno para la recuperación</a:t>
            </a:r>
            <a:r>
              <a:rPr lang="es-ES" altLang="ca-ES" sz="1700"/>
              <a:t>, acortar distancias entre la respuesta inicial y la recuperación, seguir centrándose en recuperar el mercado laboral, así como apoyar a los trabajadores y a las empresas, aunque también deberá iniciarse la inversión para sentar las bases de la recuperación.</a:t>
            </a:r>
          </a:p>
          <a:p>
            <a:pPr eaLnBrk="1" hangingPunct="1">
              <a:lnSpc>
                <a:spcPct val="80000"/>
              </a:lnSpc>
            </a:pPr>
            <a:r>
              <a:rPr lang="es-ES" altLang="ca-ES" sz="2000" b="1"/>
              <a:t>A más largo plazo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ca-ES" sz="1700"/>
              <a:t>«Recuperación»: apoyar la </a:t>
            </a:r>
            <a:r>
              <a:rPr lang="es-ES" altLang="ca-ES" sz="1700" b="1"/>
              <a:t>recuperación a largo plazo y la resiliencia</a:t>
            </a:r>
            <a:r>
              <a:rPr lang="es-ES" altLang="ca-ES" sz="1700"/>
              <a:t> de la economía y la sociedad centrándose en la </a:t>
            </a:r>
            <a:r>
              <a:rPr lang="es-ES" altLang="ca-ES" sz="1700" b="1"/>
              <a:t>transición ecológica y digital</a:t>
            </a:r>
            <a:r>
              <a:rPr lang="es-ES" altLang="ca-ES" sz="1700"/>
              <a:t>.</a:t>
            </a:r>
          </a:p>
          <a:p>
            <a:pPr lvl="1" eaLnBrk="1" hangingPunct="1">
              <a:lnSpc>
                <a:spcPct val="80000"/>
              </a:lnSpc>
            </a:pPr>
            <a:endParaRPr lang="en-US" altLang="ca-ES" sz="1700"/>
          </a:p>
          <a:p>
            <a:pPr eaLnBrk="1" hangingPunct="1">
              <a:lnSpc>
                <a:spcPct val="80000"/>
              </a:lnSpc>
            </a:pPr>
            <a:endParaRPr lang="en-GB" altLang="en-US" sz="2000"/>
          </a:p>
        </p:txBody>
      </p:sp>
      <p:sp>
        <p:nvSpPr>
          <p:cNvPr id="11267" name="Title 3">
            <a:extLst>
              <a:ext uri="{FF2B5EF4-FFF2-40B4-BE49-F238E27FC236}">
                <a16:creationId xmlns:a16="http://schemas.microsoft.com/office/drawing/2014/main" xmlns="" id="{79904B2A-39FB-4BB5-A32C-E435B256782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69963" y="482600"/>
            <a:ext cx="10515600" cy="782638"/>
          </a:xfrm>
        </p:spPr>
        <p:txBody>
          <a:bodyPr/>
          <a:lstStyle/>
          <a:p>
            <a:pPr eaLnBrk="1" hangingPunct="1"/>
            <a:r>
              <a:rPr lang="es-ES" altLang="ca-ES" sz="3600">
                <a:solidFill>
                  <a:srgbClr val="1B5D99"/>
                </a:solidFill>
              </a:rPr>
              <a:t>Tipos de Respuesta</a:t>
            </a:r>
          </a:p>
        </p:txBody>
      </p:sp>
    </p:spTree>
    <p:extLst>
      <p:ext uri="{BB962C8B-B14F-4D97-AF65-F5344CB8AC3E}">
        <p14:creationId xmlns:p14="http://schemas.microsoft.com/office/powerpoint/2010/main" val="2519261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3">
            <a:extLst>
              <a:ext uri="{FF2B5EF4-FFF2-40B4-BE49-F238E27FC236}">
                <a16:creationId xmlns:a16="http://schemas.microsoft.com/office/drawing/2014/main" xmlns="" id="{7490048C-ACEF-4CB1-815E-C75FD3DC076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69963" y="482600"/>
            <a:ext cx="10515600" cy="782638"/>
          </a:xfrm>
        </p:spPr>
        <p:txBody>
          <a:bodyPr/>
          <a:lstStyle/>
          <a:p>
            <a:pPr eaLnBrk="1" hangingPunct="1"/>
            <a:r>
              <a:rPr lang="es-ES" altLang="ca-ES">
                <a:solidFill>
                  <a:srgbClr val="1B5D99"/>
                </a:solidFill>
              </a:rPr>
              <a:t>CRII / CRII +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155" y="1484784"/>
            <a:ext cx="1094521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/>
              <a:t>En abril de 2020 se activaron 2 paquetes de medidas: La Iniciativa de Inversión en Respuesta al Coronavirus </a:t>
            </a:r>
            <a:r>
              <a:rPr lang="es-ES" sz="2000" dirty="0" smtClean="0"/>
              <a:t>(CRII) </a:t>
            </a:r>
            <a:r>
              <a:rPr lang="es-ES" sz="2000" dirty="0"/>
              <a:t>y la Iniciativa de Inversión en Respuesta al Coronavirus Plus </a:t>
            </a:r>
            <a:r>
              <a:rPr lang="es-ES" sz="2000" dirty="0" smtClean="0"/>
              <a:t>(CRII </a:t>
            </a:r>
            <a:r>
              <a:rPr lang="es-ES" sz="2000" dirty="0"/>
              <a:t>+)</a:t>
            </a:r>
          </a:p>
          <a:p>
            <a:endParaRPr lang="es-ES" sz="2000" dirty="0"/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ES" sz="2000" dirty="0"/>
              <a:t>Mayores </a:t>
            </a:r>
            <a:r>
              <a:rPr lang="es-ES" sz="2000" b="1" dirty="0"/>
              <a:t>flexibilidades</a:t>
            </a:r>
            <a:r>
              <a:rPr lang="es-ES" sz="2000" dirty="0"/>
              <a:t> y l</a:t>
            </a:r>
            <a:r>
              <a:rPr lang="es-ES" sz="2000" b="1" dirty="0"/>
              <a:t>iquidez</a:t>
            </a:r>
            <a:r>
              <a:rPr lang="es-ES" sz="2000" dirty="0"/>
              <a:t> para los fondos para ayudar a los más afectados: </a:t>
            </a:r>
            <a:r>
              <a:rPr lang="es-ES" sz="2000" b="1" dirty="0"/>
              <a:t>Gasto sanitario</a:t>
            </a:r>
            <a:r>
              <a:rPr lang="es-ES" sz="2000" dirty="0"/>
              <a:t>, </a:t>
            </a:r>
            <a:r>
              <a:rPr lang="es-ES" sz="2000" b="1" dirty="0"/>
              <a:t>pymes</a:t>
            </a:r>
            <a:r>
              <a:rPr lang="es-ES" sz="2000" dirty="0"/>
              <a:t> y </a:t>
            </a:r>
            <a:r>
              <a:rPr lang="es-ES" sz="2000" b="1" dirty="0"/>
              <a:t>trabajadores </a:t>
            </a:r>
            <a:r>
              <a:rPr lang="es-ES" sz="2000" dirty="0"/>
              <a:t>(en España </a:t>
            </a:r>
            <a:r>
              <a:rPr lang="es-ES" sz="2000" dirty="0" err="1"/>
              <a:t>ERTEs</a:t>
            </a:r>
            <a:r>
              <a:rPr lang="es-ES" sz="2000" dirty="0"/>
              <a:t>). 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ES" sz="2000" b="1" dirty="0"/>
              <a:t>Cofinanciación al 100%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ES" sz="2000" b="1" dirty="0"/>
              <a:t>Transferencias</a:t>
            </a:r>
            <a:r>
              <a:rPr lang="es-ES" sz="2000" dirty="0"/>
              <a:t> entre programas y fondos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ES" sz="2000" b="1" dirty="0"/>
              <a:t>Tramitación rápida </a:t>
            </a:r>
            <a:r>
              <a:rPr lang="es-ES" sz="2000" dirty="0"/>
              <a:t>de las modificaciones</a:t>
            </a:r>
          </a:p>
          <a:p>
            <a:endParaRPr lang="es-ES" sz="2000" dirty="0"/>
          </a:p>
          <a:p>
            <a:r>
              <a:rPr lang="es-ES" sz="2000" dirty="0"/>
              <a:t>Si bien la política de cohesión “clásica” se centra en inversiones a largo plazo para la convergencia regional, la </a:t>
            </a:r>
            <a:r>
              <a:rPr lang="es-ES" sz="2000" dirty="0" smtClean="0"/>
              <a:t>CRII </a:t>
            </a:r>
            <a:r>
              <a:rPr lang="es-ES" sz="2000" dirty="0"/>
              <a:t>ha proporcionado una respuesta de emergencia donde más se necesita. </a:t>
            </a:r>
          </a:p>
          <a:p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1064022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itle 3">
            <a:extLst>
              <a:ext uri="{FF2B5EF4-FFF2-40B4-BE49-F238E27FC236}">
                <a16:creationId xmlns:a16="http://schemas.microsoft.com/office/drawing/2014/main" xmlns="" id="{F088BFFD-01C8-48D4-9938-CA653AE8147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69963" y="482600"/>
            <a:ext cx="10515600" cy="782638"/>
          </a:xfrm>
        </p:spPr>
        <p:txBody>
          <a:bodyPr/>
          <a:lstStyle/>
          <a:p>
            <a:pPr eaLnBrk="1" hangingPunct="1"/>
            <a:r>
              <a:rPr lang="es-ES" altLang="ca-ES"/>
              <a:t>Implicaciones para España en 2014-2020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4294967295"/>
          </p:nvPr>
        </p:nvSpPr>
        <p:spPr>
          <a:xfrm>
            <a:off x="827163" y="1700808"/>
            <a:ext cx="10801200" cy="4752528"/>
          </a:xfrm>
        </p:spPr>
        <p:txBody>
          <a:bodyPr/>
          <a:lstStyle/>
          <a:p>
            <a:pPr marL="0" indent="0" algn="just">
              <a:buNone/>
            </a:pPr>
            <a:r>
              <a:rPr lang="es-ES" sz="2000"/>
              <a:t>La flexibilización introducida por el CRII/CRII+ está permitiendo a las regiones españolas disponer de </a:t>
            </a:r>
            <a:r>
              <a:rPr lang="es-ES" sz="2000" b="1"/>
              <a:t>2.5 mil millones EUR</a:t>
            </a:r>
            <a:r>
              <a:rPr lang="es-ES" sz="2000"/>
              <a:t> del FEDER para aliviar la crisis sanitaria del coronavirus.</a:t>
            </a:r>
          </a:p>
          <a:p>
            <a:pPr lvl="1" algn="just"/>
            <a:r>
              <a:rPr lang="es-ES"/>
              <a:t>Se ha reforzado la capacidad de respuesta del sistema sanitario español con camas hospitalarias complementarias, la adquisición de material farmacéutico y de laboratorio, equipos médicos y de protección</a:t>
            </a:r>
            <a:r>
              <a:rPr lang="es-ES" sz="1800"/>
              <a:t>. </a:t>
            </a:r>
          </a:p>
          <a:p>
            <a:pPr marL="0" indent="0" algn="just">
              <a:buNone/>
            </a:pPr>
            <a:r>
              <a:rPr lang="es-ES" sz="2000"/>
              <a:t>Este enfoque integral de recuperación ha reasignado, a su vez, fondos para</a:t>
            </a:r>
            <a:r>
              <a:rPr lang="es-ES"/>
              <a:t>:</a:t>
            </a:r>
          </a:p>
          <a:p>
            <a:pPr lvl="1" algn="just"/>
            <a:r>
              <a:rPr lang="es-ES"/>
              <a:t>Financiación de circulante a las </a:t>
            </a:r>
            <a:r>
              <a:rPr lang="es-ES" err="1"/>
              <a:t>PYMEs</a:t>
            </a:r>
            <a:endParaRPr lang="es-ES"/>
          </a:p>
          <a:p>
            <a:pPr lvl="1" algn="just"/>
            <a:r>
              <a:rPr lang="es-ES"/>
              <a:t>Desarrollar las TIC de los sectores de la educación y la formación.</a:t>
            </a:r>
          </a:p>
          <a:p>
            <a:pPr lvl="1" algn="just"/>
            <a:r>
              <a:rPr lang="es-ES"/>
              <a:t>FSE ha financiado </a:t>
            </a:r>
            <a:r>
              <a:rPr lang="es-ES" err="1"/>
              <a:t>ERTEs</a:t>
            </a:r>
            <a:r>
              <a:rPr lang="es-ES"/>
              <a:t> </a:t>
            </a:r>
          </a:p>
          <a:p>
            <a:pPr marL="0" indent="0" algn="just"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582060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>
            <a:extLst>
              <a:ext uri="{FF2B5EF4-FFF2-40B4-BE49-F238E27FC236}">
                <a16:creationId xmlns:a16="http://schemas.microsoft.com/office/drawing/2014/main" xmlns="" id="{DA8FCEB9-4894-43D6-9B36-F340DEF45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" t="4828" r="4990" b="12314"/>
          <a:stretch>
            <a:fillRect/>
          </a:stretch>
        </p:blipFill>
        <p:spPr bwMode="auto">
          <a:xfrm>
            <a:off x="9023350" y="158750"/>
            <a:ext cx="2641600" cy="243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Content Placeholder 1">
            <a:extLst>
              <a:ext uri="{FF2B5EF4-FFF2-40B4-BE49-F238E27FC236}">
                <a16:creationId xmlns:a16="http://schemas.microsoft.com/office/drawing/2014/main" xmlns="" id="{3198AE21-DEE9-4F6A-B44C-7A09427D0A3C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838200" y="1825625"/>
            <a:ext cx="10647363" cy="3906838"/>
          </a:xfrm>
        </p:spPr>
        <p:txBody>
          <a:bodyPr/>
          <a:lstStyle/>
          <a:p>
            <a:pPr eaLnBrk="1" hangingPunct="1"/>
            <a:r>
              <a:rPr lang="es-ES" altLang="ca-ES"/>
              <a:t>En mayo de 2020, la Comisión </a:t>
            </a:r>
            <a:r>
              <a:rPr lang="es-ES" altLang="ca-ES" b="1"/>
              <a:t>puso en marcha el plan de recuperación más ambicioso y exhaustivo</a:t>
            </a:r>
            <a:r>
              <a:rPr lang="es-ES" altLang="ca-ES"/>
              <a:t> que jamás se haya visto en la Unión Europea (UE).</a:t>
            </a:r>
          </a:p>
          <a:p>
            <a:pPr eaLnBrk="1" hangingPunct="1"/>
            <a:r>
              <a:rPr lang="es-ES" altLang="ca-ES"/>
              <a:t>En el marco de un presupuesto de la UE potente, moderno y renovado a largo plazo, </a:t>
            </a:r>
            <a:r>
              <a:rPr lang="es-ES" altLang="ca-ES" b="1" err="1"/>
              <a:t>Next</a:t>
            </a:r>
            <a:r>
              <a:rPr lang="es-ES" altLang="ca-ES" b="1"/>
              <a:t> </a:t>
            </a:r>
            <a:r>
              <a:rPr lang="es-ES" altLang="ca-ES" b="1" err="1"/>
              <a:t>Generation</a:t>
            </a:r>
            <a:r>
              <a:rPr lang="es-ES" altLang="ca-ES" b="1"/>
              <a:t> EU</a:t>
            </a:r>
            <a:r>
              <a:rPr lang="es-ES" altLang="ca-ES"/>
              <a:t> garantizará que la </a:t>
            </a:r>
            <a:r>
              <a:rPr lang="es-ES" altLang="ca-ES" b="1"/>
              <a:t>recuperación</a:t>
            </a:r>
            <a:r>
              <a:rPr lang="es-ES" altLang="ca-ES"/>
              <a:t> sea </a:t>
            </a:r>
            <a:r>
              <a:rPr lang="es-ES" altLang="ca-ES" b="1"/>
              <a:t>sostenible, equitativa, inclusiva y justa</a:t>
            </a:r>
            <a:r>
              <a:rPr lang="es-ES" altLang="ca-ES"/>
              <a:t> para todos los Estados miembros.</a:t>
            </a:r>
          </a:p>
          <a:p>
            <a:pPr eaLnBrk="1" hangingPunct="1"/>
            <a:r>
              <a:rPr lang="es-ES" altLang="ca-ES"/>
              <a:t>En el Consejo Europeo de julio de 2020, los líderes de la UE acordaron ese amplio plan de recuperación es fundamental para Europa.</a:t>
            </a:r>
          </a:p>
          <a:p>
            <a:pPr eaLnBrk="1" hangingPunct="1"/>
            <a:r>
              <a:rPr lang="es-ES" altLang="ca-ES" b="1"/>
              <a:t>La política de cohesión es una parte esencial e integral de dicho plan.</a:t>
            </a:r>
            <a:r>
              <a:rPr lang="es-ES" altLang="ca-ES"/>
              <a:t> </a:t>
            </a:r>
          </a:p>
          <a:p>
            <a:pPr eaLnBrk="1" hangingPunct="1"/>
            <a:endParaRPr lang="en-GB" altLang="en-US"/>
          </a:p>
        </p:txBody>
      </p:sp>
      <p:sp>
        <p:nvSpPr>
          <p:cNvPr id="9220" name="Title 3">
            <a:extLst>
              <a:ext uri="{FF2B5EF4-FFF2-40B4-BE49-F238E27FC236}">
                <a16:creationId xmlns:a16="http://schemas.microsoft.com/office/drawing/2014/main" xmlns="" id="{B34861F7-D008-41DC-A846-D68BBBAB0FB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69963" y="482600"/>
            <a:ext cx="10515600" cy="782638"/>
          </a:xfrm>
        </p:spPr>
        <p:txBody>
          <a:bodyPr/>
          <a:lstStyle/>
          <a:p>
            <a:pPr eaLnBrk="1" hangingPunct="1"/>
            <a:r>
              <a:rPr lang="es-ES" altLang="ca-ES" sz="3600">
                <a:solidFill>
                  <a:srgbClr val="1B5D99"/>
                </a:solidFill>
              </a:rPr>
              <a:t>Un ambicioso plan de recuperación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376" y="404664"/>
            <a:ext cx="10515600" cy="1214686"/>
          </a:xfrm>
        </p:spPr>
        <p:txBody>
          <a:bodyPr/>
          <a:lstStyle/>
          <a:p>
            <a:r>
              <a:rPr lang="es-ES"/>
              <a:t/>
            </a:r>
            <a:br>
              <a:rPr lang="es-ES"/>
            </a:br>
            <a:r>
              <a:rPr lang="es-ES"/>
              <a:t>Recuperación europea: </a:t>
            </a:r>
            <a:br>
              <a:rPr lang="es-ES"/>
            </a:br>
            <a:r>
              <a:rPr lang="es-ES"/>
              <a:t>Nuevo MFP + NextGenerationEU</a:t>
            </a:r>
          </a:p>
        </p:txBody>
      </p:sp>
      <p:sp>
        <p:nvSpPr>
          <p:cNvPr id="4" name="Rectangle 3"/>
          <p:cNvSpPr/>
          <p:nvPr/>
        </p:nvSpPr>
        <p:spPr>
          <a:xfrm>
            <a:off x="857376" y="1988840"/>
            <a:ext cx="108012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/>
              <a:t>Finalmente en noviembre de 2020</a:t>
            </a:r>
            <a:r>
              <a:rPr lang="es-ES" sz="1600"/>
              <a:t>, el Parlamento Europeo y los Estados miembros en el Consejo, con el apoyo</a:t>
            </a:r>
          </a:p>
          <a:p>
            <a:r>
              <a:rPr lang="es-ES" sz="1600"/>
              <a:t>de la Comisión Europea, trazaron un principio de acuerdo sobre el mayor paquete jamás financiado a través del presupuesto de la UE: </a:t>
            </a:r>
            <a:r>
              <a:rPr lang="es-ES" sz="1600" b="1"/>
              <a:t>1.8 billones EUR. </a:t>
            </a:r>
          </a:p>
          <a:p>
            <a:endParaRPr lang="es-ES" sz="1600"/>
          </a:p>
          <a:p>
            <a:r>
              <a:rPr lang="es-ES" sz="1600"/>
              <a:t> Un presupuesto a largo plazo para 2021-2027 de </a:t>
            </a:r>
            <a:r>
              <a:rPr lang="es-ES" sz="1600" b="1"/>
              <a:t>1 074</a:t>
            </a:r>
            <a:r>
              <a:rPr lang="es-ES" sz="1600"/>
              <a:t> mil millones EUR combinado con el instrumento de recuperación temporal, </a:t>
            </a:r>
            <a:r>
              <a:rPr lang="es-ES" sz="1600" b="1"/>
              <a:t>NextGenerationEU</a:t>
            </a:r>
            <a:r>
              <a:rPr lang="es-ES" sz="1600"/>
              <a:t>, por un importe de </a:t>
            </a:r>
            <a:r>
              <a:rPr lang="es-ES" sz="1600" b="1"/>
              <a:t>750 mil millones EUR</a:t>
            </a:r>
            <a:r>
              <a:rPr lang="es-ES" sz="1600"/>
              <a:t>; </a:t>
            </a:r>
          </a:p>
          <a:p>
            <a:endParaRPr lang="es-ES" sz="16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/>
              <a:t>Para financiar NextGenerationEU, la Comisión tomará préstamos en los mercados.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/>
              <a:t>Los fondos recaudados se destinarán a programas específicos y se gastarán en un período de tiempo</a:t>
            </a:r>
            <a:r>
              <a:rPr lang="en-IE" sz="1600"/>
              <a:t> </a:t>
            </a:r>
            <a:r>
              <a:rPr lang="es-ES" sz="1600"/>
              <a:t>limitado para iniciar la recuperación</a:t>
            </a:r>
          </a:p>
          <a:p>
            <a:endParaRPr lang="es-ES" sz="1600"/>
          </a:p>
          <a:p>
            <a:endParaRPr lang="es-ES" sz="1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52" y="4725144"/>
            <a:ext cx="3662561" cy="178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59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xmlns="" id="{E020C31D-C98A-4AAD-960C-5D83ECD02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560" y="370156"/>
            <a:ext cx="1051560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ca-ES" err="1"/>
              <a:t>NextGeneration</a:t>
            </a:r>
            <a:r>
              <a:rPr lang="es-ES" altLang="ca-ES"/>
              <a:t> EU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0511"/>
          <a:stretch/>
        </p:blipFill>
        <p:spPr>
          <a:xfrm>
            <a:off x="1703513" y="1700808"/>
            <a:ext cx="7128792" cy="3662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9416" y="6158769"/>
            <a:ext cx="87129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50">
                <a:hlinkClick r:id="rId3"/>
              </a:rPr>
              <a:t>https://ec.europa.eu/info/sites/info/files/about_the_european_commission/eu_budget/mff_factsheet_agreement_en_web_20.11.pdf</a:t>
            </a:r>
            <a:r>
              <a:rPr lang="en-IE" sz="105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04284" y="5178403"/>
            <a:ext cx="3700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/>
              <a:t>TOTAL                                     750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087888" y="5178403"/>
            <a:ext cx="370002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23503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409978D-AF0C-45D8-A418-B53B5B06A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476672"/>
            <a:ext cx="9937104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1" hangingPunct="1">
              <a:lnSpc>
                <a:spcPct val="90000"/>
              </a:lnSpc>
              <a:buSzPct val="100000"/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lnSpc>
                <a:spcPct val="90000"/>
              </a:lnSpc>
              <a:buSzPct val="100000"/>
              <a:defRPr sz="40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buSzPct val="100000"/>
              <a:defRPr sz="40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buSzPct val="100000"/>
              <a:defRPr sz="40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buSzPct val="100000"/>
              <a:defRPr sz="4000">
                <a:solidFill>
                  <a:schemeClr val="tx2"/>
                </a:solidFill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defRPr sz="4000">
                <a:solidFill>
                  <a:schemeClr val="tx2"/>
                </a:solidFill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defRPr sz="4000">
                <a:solidFill>
                  <a:schemeClr val="tx2"/>
                </a:solidFill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defRPr sz="4000">
                <a:solidFill>
                  <a:schemeClr val="tx2"/>
                </a:solidFill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defRPr sz="4000">
                <a:solidFill>
                  <a:schemeClr val="tx2"/>
                </a:solidFill>
              </a:defRPr>
            </a:lvl9pPr>
          </a:lstStyle>
          <a:p>
            <a:r>
              <a:rPr lang="es-ES" altLang="ca-ES"/>
              <a:t>REACT-EU: Un impulso desde la política de cohesión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95400" y="1988840"/>
            <a:ext cx="11133073" cy="3906435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0000"/>
                </a:solidFill>
              </a:rPr>
              <a:t>REACT-EU 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rgbClr val="000000"/>
                </a:solidFill>
              </a:rPr>
              <a:t>Recovery Assistance for Cohesion and the Territories of Europe </a:t>
            </a:r>
          </a:p>
          <a:p>
            <a:pPr marL="285750" indent="-285750"/>
            <a:r>
              <a:rPr lang="es-ES" sz="2000" dirty="0">
                <a:solidFill>
                  <a:srgbClr val="000000"/>
                </a:solidFill>
              </a:rPr>
              <a:t>Incluye 47.5 millones que se canalizarán a través de la política de cohesión: </a:t>
            </a:r>
            <a:r>
              <a:rPr lang="es-ES" altLang="ca-ES" sz="2000" b="1" dirty="0" smtClean="0"/>
              <a:t>FEDER y </a:t>
            </a:r>
            <a:r>
              <a:rPr lang="es-ES" altLang="ca-ES" sz="2000" b="1" dirty="0"/>
              <a:t>FSE </a:t>
            </a:r>
          </a:p>
          <a:p>
            <a:pPr marL="285750" indent="-285750"/>
            <a:r>
              <a:rPr lang="es-ES" sz="2000" dirty="0">
                <a:solidFill>
                  <a:srgbClr val="000000"/>
                </a:solidFill>
              </a:rPr>
              <a:t>Recuperación para la Cohesión y los Territorios de Europa </a:t>
            </a:r>
            <a:r>
              <a:rPr lang="es-ES" sz="2000" dirty="0" smtClean="0">
                <a:solidFill>
                  <a:srgbClr val="000000"/>
                </a:solidFill>
              </a:rPr>
              <a:t>: </a:t>
            </a:r>
            <a:r>
              <a:rPr lang="es-ES" sz="2000" dirty="0">
                <a:solidFill>
                  <a:srgbClr val="000000"/>
                </a:solidFill>
              </a:rPr>
              <a:t>es una iniciativa que continúa y amplía las medidas de respuesta a la crisis y de reparación de crisis aplicadas a través de la Iniciativa de Inversión en Respuesta al Coronavirus y la Iniciativa de Inversión en Respuesta</a:t>
            </a:r>
            <a:r>
              <a:rPr lang="en-IE" sz="2000" dirty="0">
                <a:solidFill>
                  <a:srgbClr val="000000"/>
                </a:solidFill>
              </a:rPr>
              <a:t> al Coronavirus </a:t>
            </a:r>
            <a:r>
              <a:rPr lang="en-IE" sz="2000" dirty="0" smtClean="0">
                <a:solidFill>
                  <a:srgbClr val="000000"/>
                </a:solidFill>
              </a:rPr>
              <a:t>Plus, </a:t>
            </a:r>
            <a:r>
              <a:rPr lang="en-IE" sz="2000" dirty="0" err="1" smtClean="0">
                <a:solidFill>
                  <a:srgbClr val="000000"/>
                </a:solidFill>
              </a:rPr>
              <a:t>señalando</a:t>
            </a:r>
            <a:r>
              <a:rPr lang="en-IE" sz="2000" dirty="0" smtClean="0">
                <a:solidFill>
                  <a:srgbClr val="000000"/>
                </a:solidFill>
              </a:rPr>
              <a:t> el </a:t>
            </a:r>
            <a:r>
              <a:rPr lang="en-IE" sz="2000" dirty="0" err="1" smtClean="0">
                <a:solidFill>
                  <a:srgbClr val="000000"/>
                </a:solidFill>
              </a:rPr>
              <a:t>camino</a:t>
            </a:r>
            <a:r>
              <a:rPr lang="en-IE" sz="2000" dirty="0" smtClean="0">
                <a:solidFill>
                  <a:srgbClr val="000000"/>
                </a:solidFill>
              </a:rPr>
              <a:t> </a:t>
            </a:r>
            <a:r>
              <a:rPr lang="en-IE" sz="2000" dirty="0" err="1" smtClean="0">
                <a:solidFill>
                  <a:srgbClr val="000000"/>
                </a:solidFill>
              </a:rPr>
              <a:t>hacia</a:t>
            </a:r>
            <a:r>
              <a:rPr lang="en-IE" sz="2000" dirty="0" smtClean="0">
                <a:solidFill>
                  <a:srgbClr val="000000"/>
                </a:solidFill>
              </a:rPr>
              <a:t> la </a:t>
            </a:r>
            <a:r>
              <a:rPr lang="en-IE" sz="2000" dirty="0" err="1" smtClean="0">
                <a:solidFill>
                  <a:srgbClr val="000000"/>
                </a:solidFill>
              </a:rPr>
              <a:t>recuperación</a:t>
            </a:r>
            <a:r>
              <a:rPr lang="en-IE" sz="2000" dirty="0" smtClean="0">
                <a:solidFill>
                  <a:srgbClr val="000000"/>
                </a:solidFill>
              </a:rPr>
              <a:t>.</a:t>
            </a:r>
            <a:endParaRPr lang="en-IE" sz="2000" dirty="0">
              <a:solidFill>
                <a:srgbClr val="000000"/>
              </a:solidFill>
            </a:endParaRPr>
          </a:p>
          <a:p>
            <a:pPr marL="285750" indent="-285750"/>
            <a:r>
              <a:rPr lang="es-ES" sz="2000" dirty="0">
                <a:solidFill>
                  <a:srgbClr val="000000"/>
                </a:solidFill>
              </a:rPr>
              <a:t>Su principal objetivo es contribuir a una recuperación </a:t>
            </a:r>
            <a:r>
              <a:rPr lang="es-ES" sz="2000" dirty="0" err="1">
                <a:solidFill>
                  <a:srgbClr val="000000"/>
                </a:solidFill>
              </a:rPr>
              <a:t>resiliente</a:t>
            </a:r>
            <a:r>
              <a:rPr lang="es-ES" sz="2000" dirty="0">
                <a:solidFill>
                  <a:srgbClr val="000000"/>
                </a:solidFill>
              </a:rPr>
              <a:t>, ecológica y digital de la economía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8302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>
            <a:extLst>
              <a:ext uri="{FF2B5EF4-FFF2-40B4-BE49-F238E27FC236}">
                <a16:creationId xmlns:a16="http://schemas.microsoft.com/office/drawing/2014/main" xmlns="" id="{FB7B8264-DFBA-4A0C-81C6-0FC130B906B5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682539" y="1412776"/>
            <a:ext cx="11090448" cy="439169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s-ES" altLang="ca-ES" dirty="0" smtClean="0">
                <a:solidFill>
                  <a:srgbClr val="004494"/>
                </a:solidFill>
              </a:rPr>
              <a:t>Junto a los 11 Objetivos existentes.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ES" altLang="ca-ES" dirty="0" smtClean="0">
                <a:solidFill>
                  <a:srgbClr val="004494"/>
                </a:solidFill>
              </a:rPr>
              <a:t>«Fomento </a:t>
            </a:r>
            <a:r>
              <a:rPr lang="es-ES" altLang="ca-ES" dirty="0">
                <a:solidFill>
                  <a:srgbClr val="004494"/>
                </a:solidFill>
              </a:rPr>
              <a:t>de la reparación de la crisis en el contexto de la pandemia de COVID-19 y preparación de una recuperación verde, digital y </a:t>
            </a:r>
            <a:r>
              <a:rPr lang="es-ES" altLang="ca-ES" dirty="0" err="1">
                <a:solidFill>
                  <a:srgbClr val="004494"/>
                </a:solidFill>
              </a:rPr>
              <a:t>resiliente</a:t>
            </a:r>
            <a:r>
              <a:rPr lang="es-ES" altLang="ca-ES" dirty="0">
                <a:solidFill>
                  <a:srgbClr val="004494"/>
                </a:solidFill>
              </a:rPr>
              <a:t> de la economía» </a:t>
            </a:r>
          </a:p>
          <a:p>
            <a:pPr eaLnBrk="1" hangingPunct="1">
              <a:buNone/>
            </a:pPr>
            <a:r>
              <a:rPr lang="es-ES" altLang="ca-ES" b="1" dirty="0" smtClean="0"/>
              <a:t>FEDER </a:t>
            </a:r>
            <a:r>
              <a:rPr lang="es-ES" altLang="ca-ES" dirty="0" smtClean="0"/>
              <a:t>financia </a:t>
            </a:r>
            <a:r>
              <a:rPr lang="es-ES" altLang="ca-ES" dirty="0"/>
              <a:t>principalmente </a:t>
            </a:r>
            <a:r>
              <a:rPr lang="es-ES" altLang="ca-ES" dirty="0" smtClean="0"/>
              <a:t> </a:t>
            </a:r>
            <a:endParaRPr lang="es-ES" altLang="ca-ES" dirty="0"/>
          </a:p>
          <a:p>
            <a:pPr eaLnBrk="1" hangingPunct="1"/>
            <a:r>
              <a:rPr lang="es-ES" altLang="ca-ES" dirty="0"/>
              <a:t>productos y servicios destinados a los servicios sanitarios, así como capital circulante o apoyo a la inversión para las pymes </a:t>
            </a:r>
          </a:p>
          <a:p>
            <a:pPr eaLnBrk="1" hangingPunct="1"/>
            <a:r>
              <a:rPr lang="es-ES" altLang="ca-ES" dirty="0"/>
              <a:t>inversiones en la transición hacia una economía digital y ecológica </a:t>
            </a:r>
          </a:p>
        </p:txBody>
      </p:sp>
      <p:sp>
        <p:nvSpPr>
          <p:cNvPr id="26627" name="Title 3">
            <a:extLst>
              <a:ext uri="{FF2B5EF4-FFF2-40B4-BE49-F238E27FC236}">
                <a16:creationId xmlns:a16="http://schemas.microsoft.com/office/drawing/2014/main" xmlns="" id="{9C651F7F-6D24-4A21-B47C-460C29F362C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69963" y="482600"/>
            <a:ext cx="10515600" cy="782638"/>
          </a:xfrm>
        </p:spPr>
        <p:txBody>
          <a:bodyPr/>
          <a:lstStyle/>
          <a:p>
            <a:pPr eaLnBrk="1" hangingPunct="1"/>
            <a:r>
              <a:rPr lang="es-ES" altLang="ca-ES"/>
              <a:t>Nuevo objetivo temático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itle 3">
            <a:extLst>
              <a:ext uri="{FF2B5EF4-FFF2-40B4-BE49-F238E27FC236}">
                <a16:creationId xmlns:a16="http://schemas.microsoft.com/office/drawing/2014/main" xmlns="" id="{01E8E285-59FB-4C40-B9DD-26BC9BEE8D7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69963" y="482600"/>
            <a:ext cx="10515600" cy="782638"/>
          </a:xfrm>
        </p:spPr>
        <p:txBody>
          <a:bodyPr/>
          <a:lstStyle/>
          <a:p>
            <a:pPr eaLnBrk="1" hangingPunct="1"/>
            <a:endParaRPr lang="es-ES" altLang="ca-ES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839416" y="2204864"/>
            <a:ext cx="11233248" cy="4104456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/>
              <a:t>La Comisión Europea aprobó el 16 de </a:t>
            </a:r>
            <a:r>
              <a:rPr lang="es-ES" sz="2000" b="1" dirty="0" smtClean="0"/>
              <a:t>junio pasado </a:t>
            </a:r>
            <a:r>
              <a:rPr lang="es-ES" sz="2000" b="1" dirty="0"/>
              <a:t>el plan de recuperación y resiliencia de España por valor de 69 500 millones de euros</a:t>
            </a:r>
          </a:p>
          <a:p>
            <a:r>
              <a:rPr lang="es-ES" sz="2000" dirty="0"/>
              <a:t>Esta financiación sostendrá la ejecución de las medidas cruciales de inversión y reforma descritas en el plan de recuperación y resiliencia de España. Desempeñará un papel clave a la hora de facilitar que España salga reforzada de la pandemia de COVID-19.</a:t>
            </a:r>
            <a:endParaRPr lang="es-ES" sz="2000" b="1" dirty="0"/>
          </a:p>
          <a:p>
            <a:r>
              <a:rPr lang="es-ES" sz="2000" dirty="0"/>
              <a:t>40 % de su asignación total a medidas que apoyan los </a:t>
            </a:r>
            <a:r>
              <a:rPr lang="es-ES" sz="2000" b="1" dirty="0"/>
              <a:t>objetivos climáticos </a:t>
            </a:r>
            <a:r>
              <a:rPr lang="es-ES" sz="2000" dirty="0"/>
              <a:t>y el 28 % a medidas destinadas a la </a:t>
            </a:r>
            <a:r>
              <a:rPr lang="es-ES" sz="2000" b="1" dirty="0"/>
              <a:t>transición digital.</a:t>
            </a:r>
          </a:p>
          <a:p>
            <a:r>
              <a:rPr lang="es-ES" sz="2000" dirty="0"/>
              <a:t>El RRF debe ser un fondo complementario a la Política de Cohesión, contribuyendo a un nuevo impulso al desarrollo económico y a las transiciones verde y digital. </a:t>
            </a:r>
          </a:p>
          <a:p>
            <a:endParaRPr lang="en-GB" sz="2000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xmlns="" id="{01E8E285-59FB-4C40-B9DD-26BC9BEE8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3" y="1158987"/>
            <a:ext cx="10515600" cy="72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ca-ES" sz="2400"/>
              <a:t>Plan de Recuperación y Resiliencia – </a:t>
            </a:r>
            <a:r>
              <a:rPr lang="es-ES" altLang="ca-ES" sz="2400" err="1"/>
              <a:t>Next</a:t>
            </a:r>
            <a:r>
              <a:rPr lang="es-ES" altLang="ca-ES" sz="2400"/>
              <a:t> </a:t>
            </a:r>
            <a:r>
              <a:rPr lang="es-ES" altLang="ca-ES" sz="2400" err="1"/>
              <a:t>Generation</a:t>
            </a:r>
            <a:r>
              <a:rPr lang="es-ES" altLang="ca-ES" sz="2400"/>
              <a:t> EU</a:t>
            </a:r>
          </a:p>
        </p:txBody>
      </p:sp>
    </p:spTree>
    <p:extLst>
      <p:ext uri="{BB962C8B-B14F-4D97-AF65-F5344CB8AC3E}">
        <p14:creationId xmlns:p14="http://schemas.microsoft.com/office/powerpoint/2010/main" val="3093864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xmlns="" id="{0B64C0FF-1435-4EC8-805A-A0118BF3A34B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083611" y="908720"/>
            <a:ext cx="10156825" cy="2387600"/>
          </a:xfrm>
        </p:spPr>
        <p:txBody>
          <a:bodyPr/>
          <a:lstStyle/>
          <a:p>
            <a:pPr eaLnBrk="1" hangingPunct="1"/>
            <a:r>
              <a:rPr lang="es-ES" altLang="ca-ES">
                <a:solidFill>
                  <a:srgbClr val="004494"/>
                </a:solidFill>
              </a:rPr>
              <a:t>Política de Cohesión:</a:t>
            </a:r>
            <a:br>
              <a:rPr lang="es-ES" altLang="ca-ES">
                <a:solidFill>
                  <a:srgbClr val="004494"/>
                </a:solidFill>
              </a:rPr>
            </a:br>
            <a:r>
              <a:rPr lang="es-ES" altLang="ca-ES">
                <a:solidFill>
                  <a:srgbClr val="004494"/>
                </a:solidFill>
              </a:rPr>
              <a:t>Periodo de Programación</a:t>
            </a:r>
          </a:p>
        </p:txBody>
      </p:sp>
      <p:sp>
        <p:nvSpPr>
          <p:cNvPr id="10243" name="Subtitle 2">
            <a:extLst>
              <a:ext uri="{FF2B5EF4-FFF2-40B4-BE49-F238E27FC236}">
                <a16:creationId xmlns:a16="http://schemas.microsoft.com/office/drawing/2014/main" xmlns="" id="{144681AF-F2A7-493A-9299-07BCC7B43BF2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083610" y="3645024"/>
            <a:ext cx="10156825" cy="1655762"/>
          </a:xfrm>
          <a:noFill/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ES" altLang="ca-ES">
                <a:solidFill>
                  <a:srgbClr val="004494"/>
                </a:solidFill>
              </a:rPr>
              <a:t> 2021 – 2027 (pre-pandemia, propuesta de Mayo 2018)</a:t>
            </a:r>
          </a:p>
        </p:txBody>
      </p:sp>
    </p:spTree>
    <p:extLst>
      <p:ext uri="{BB962C8B-B14F-4D97-AF65-F5344CB8AC3E}">
        <p14:creationId xmlns:p14="http://schemas.microsoft.com/office/powerpoint/2010/main" val="2490793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1628800"/>
            <a:ext cx="3413044" cy="474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8"/>
          <p:cNvSpPr txBox="1">
            <a:spLocks noChangeArrowheads="1"/>
          </p:cNvSpPr>
          <p:nvPr/>
        </p:nvSpPr>
        <p:spPr bwMode="auto">
          <a:xfrm>
            <a:off x="838200" y="482600"/>
            <a:ext cx="1051560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fr-FR">
                <a:sym typeface="Verdana" panose="020B0604030504040204" pitchFamily="34" charset="0"/>
              </a:rPr>
              <a:t>¿Por qué una política de cohesión de la UE?</a:t>
            </a:r>
          </a:p>
        </p:txBody>
      </p:sp>
      <p:pic>
        <p:nvPicPr>
          <p:cNvPr id="5" name="Picture 5" descr="P:\GIS-Maps\7CR\Lay-outed version\maps\png\map 2.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1628800"/>
            <a:ext cx="3404588" cy="474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3"/>
          <p:cNvSpPr>
            <a:spLocks noChangeArrowheads="1"/>
          </p:cNvSpPr>
          <p:nvPr/>
        </p:nvSpPr>
        <p:spPr bwMode="gray">
          <a:xfrm>
            <a:off x="8400256" y="2569868"/>
            <a:ext cx="288032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s-ES" altLang="fr-FR" b="1">
                <a:solidFill>
                  <a:srgbClr val="0F5494"/>
                </a:solidFill>
                <a:cs typeface="+mn-cs"/>
                <a:sym typeface="Verdana" panose="020B0604030504040204" pitchFamily="34" charset="0"/>
              </a:rPr>
              <a:t>La pol</a:t>
            </a:r>
            <a:r>
              <a:rPr lang="es-ES" altLang="fr-FR" b="1">
                <a:solidFill>
                  <a:srgbClr val="0F5494"/>
                </a:solidFill>
                <a:latin typeface="Arial" panose="020B0604020202020204" pitchFamily="34" charset="0"/>
                <a:cs typeface="+mn-cs"/>
                <a:sym typeface="Verdana" panose="020B0604030504040204" pitchFamily="34" charset="0"/>
              </a:rPr>
              <a:t>í</a:t>
            </a:r>
            <a:r>
              <a:rPr lang="es-ES" altLang="fr-FR" b="1">
                <a:solidFill>
                  <a:srgbClr val="0F5494"/>
                </a:solidFill>
                <a:cs typeface="+mn-cs"/>
                <a:sym typeface="Verdana" panose="020B0604030504040204" pitchFamily="34" charset="0"/>
              </a:rPr>
              <a:t>tica de </a:t>
            </a:r>
            <a:r>
              <a:rPr lang="es-ES" altLang="fr-FR" b="1">
                <a:solidFill>
                  <a:srgbClr val="0F5494"/>
                </a:solidFill>
                <a:ea typeface="Verdana" panose="020B0604030504040204" pitchFamily="34" charset="0"/>
                <a:cs typeface="+mn-cs"/>
                <a:sym typeface="Verdana" panose="020B0604030504040204" pitchFamily="34" charset="0"/>
              </a:rPr>
              <a:t>cohesión aspira a reducir las disparidades entre </a:t>
            </a:r>
            <a:br>
              <a:rPr lang="es-ES" altLang="fr-FR" b="1">
                <a:solidFill>
                  <a:srgbClr val="0F5494"/>
                </a:solidFill>
                <a:ea typeface="Verdana" panose="020B0604030504040204" pitchFamily="34" charset="0"/>
                <a:cs typeface="+mn-cs"/>
                <a:sym typeface="Verdana" panose="020B0604030504040204" pitchFamily="34" charset="0"/>
              </a:rPr>
            </a:br>
            <a:r>
              <a:rPr lang="es-ES" altLang="fr-FR" b="1">
                <a:solidFill>
                  <a:srgbClr val="0F5494"/>
                </a:solidFill>
                <a:ea typeface="Verdana" panose="020B0604030504040204" pitchFamily="34" charset="0"/>
                <a:cs typeface="+mn-cs"/>
                <a:sym typeface="Verdana" panose="020B0604030504040204" pitchFamily="34" charset="0"/>
              </a:rPr>
              <a:t>las regiones de la UE, con el fin de lograr </a:t>
            </a:r>
            <a:r>
              <a:rPr lang="es-ES" altLang="fr-FR" b="1">
                <a:solidFill>
                  <a:srgbClr val="0F5494"/>
                </a:solidFill>
                <a:cs typeface="+mn-cs"/>
                <a:sym typeface="Verdana" panose="020B0604030504040204" pitchFamily="34" charset="0"/>
              </a:rPr>
              <a:t>un desarrollo económico, </a:t>
            </a:r>
            <a:br>
              <a:rPr lang="es-ES" altLang="fr-FR" b="1">
                <a:solidFill>
                  <a:srgbClr val="0F5494"/>
                </a:solidFill>
                <a:cs typeface="+mn-cs"/>
                <a:sym typeface="Verdana" panose="020B0604030504040204" pitchFamily="34" charset="0"/>
              </a:rPr>
            </a:br>
            <a:r>
              <a:rPr lang="es-ES" altLang="fr-FR" b="1">
                <a:solidFill>
                  <a:srgbClr val="0F5494"/>
                </a:solidFill>
                <a:cs typeface="+mn-cs"/>
                <a:sym typeface="Verdana" panose="020B0604030504040204" pitchFamily="34" charset="0"/>
              </a:rPr>
              <a:t>social y territorial equilibrado.</a:t>
            </a:r>
          </a:p>
        </p:txBody>
      </p:sp>
    </p:spTree>
    <p:extLst>
      <p:ext uri="{BB962C8B-B14F-4D97-AF65-F5344CB8AC3E}">
        <p14:creationId xmlns:p14="http://schemas.microsoft.com/office/powerpoint/2010/main" val="509866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xmlns="" id="{0B64C0FF-1435-4EC8-805A-A0118BF3A3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3432" y="260648"/>
            <a:ext cx="10515600" cy="78263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ca-ES" sz="3400">
                <a:solidFill>
                  <a:srgbClr val="1B5D99"/>
                </a:solidFill>
              </a:rPr>
              <a:t>Elegibilidad y distribución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1265238"/>
            <a:ext cx="3672408" cy="511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\\NET1.cec.eu.int\HOMES\104\TORREJD\Desktop\1527534538_984171_1527534982_sumario_normal_recort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729311"/>
            <a:ext cx="3884049" cy="565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5770928" y="4869160"/>
            <a:ext cx="829128" cy="141037"/>
          </a:xfrm>
          <a:prstGeom prst="right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</p:spTree>
    <p:extLst>
      <p:ext uri="{BB962C8B-B14F-4D97-AF65-F5344CB8AC3E}">
        <p14:creationId xmlns:p14="http://schemas.microsoft.com/office/powerpoint/2010/main" val="2774142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xmlns="" id="{0B64C0FF-1435-4EC8-805A-A0118BF3A34B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085115" y="476672"/>
            <a:ext cx="10156825" cy="720080"/>
          </a:xfrm>
        </p:spPr>
        <p:txBody>
          <a:bodyPr/>
          <a:lstStyle/>
          <a:p>
            <a:pPr eaLnBrk="1" hangingPunct="1"/>
            <a:r>
              <a:rPr lang="es-ES" altLang="ca-ES" sz="3400">
                <a:solidFill>
                  <a:srgbClr val="1B5D99"/>
                </a:solidFill>
              </a:rPr>
              <a:t>Objetivos</a:t>
            </a:r>
            <a:r>
              <a:rPr lang="es-ES" altLang="ca-ES">
                <a:solidFill>
                  <a:srgbClr val="004494"/>
                </a:solidFill>
              </a:rPr>
              <a:t> </a:t>
            </a:r>
            <a:r>
              <a:rPr lang="es-ES" altLang="ca-ES" sz="3400">
                <a:solidFill>
                  <a:srgbClr val="1B5D99"/>
                </a:solidFill>
              </a:rPr>
              <a:t>Políticos</a:t>
            </a:r>
          </a:p>
        </p:txBody>
      </p:sp>
      <p:sp>
        <p:nvSpPr>
          <p:cNvPr id="10243" name="Subtitle 2">
            <a:extLst>
              <a:ext uri="{FF2B5EF4-FFF2-40B4-BE49-F238E27FC236}">
                <a16:creationId xmlns:a16="http://schemas.microsoft.com/office/drawing/2014/main" xmlns="" id="{144681AF-F2A7-493A-9299-07BCC7B43BF2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839416" y="1484784"/>
            <a:ext cx="10156825" cy="4320480"/>
          </a:xfrm>
          <a:noFill/>
        </p:spPr>
        <p:txBody>
          <a:bodyPr/>
          <a:lstStyle/>
          <a:p>
            <a:pPr marL="0" indent="0" eaLnBrk="1" hangingPunct="1">
              <a:buNone/>
            </a:pPr>
            <a:r>
              <a:rPr lang="fr-BE" sz="2000"/>
              <a:t>11 </a:t>
            </a:r>
            <a:r>
              <a:rPr lang="fr-BE" sz="2000" err="1"/>
              <a:t>objetivos</a:t>
            </a:r>
            <a:r>
              <a:rPr lang="fr-BE" sz="2000"/>
              <a:t> se </a:t>
            </a:r>
            <a:r>
              <a:rPr lang="fr-BE" sz="2000" err="1"/>
              <a:t>simplifican</a:t>
            </a:r>
            <a:r>
              <a:rPr lang="fr-BE" sz="2000"/>
              <a:t> y </a:t>
            </a:r>
            <a:r>
              <a:rPr lang="fr-BE" sz="2000" err="1"/>
              <a:t>consolidan</a:t>
            </a:r>
            <a:r>
              <a:rPr lang="fr-BE" sz="2000"/>
              <a:t> en 5:</a:t>
            </a:r>
            <a:endParaRPr lang="en-GB" sz="2000"/>
          </a:p>
          <a:p>
            <a:pPr eaLnBrk="1" hangingPunct="1"/>
            <a:r>
              <a:rPr lang="en-GB" sz="2000" err="1"/>
              <a:t>Una</a:t>
            </a:r>
            <a:r>
              <a:rPr lang="en-GB" sz="2000"/>
              <a:t> Europa </a:t>
            </a:r>
            <a:r>
              <a:rPr lang="en-GB" sz="2000" err="1"/>
              <a:t>más</a:t>
            </a:r>
            <a:r>
              <a:rPr lang="en-GB" sz="2000"/>
              <a:t> </a:t>
            </a:r>
            <a:r>
              <a:rPr lang="en-GB" sz="2000" b="1" err="1"/>
              <a:t>inteligente</a:t>
            </a:r>
            <a:r>
              <a:rPr lang="en-GB" sz="2000" b="1"/>
              <a:t> </a:t>
            </a:r>
            <a:r>
              <a:rPr lang="en-GB" sz="2000"/>
              <a:t>(</a:t>
            </a:r>
            <a:r>
              <a:rPr lang="en-GB" sz="2000" err="1"/>
              <a:t>transformación</a:t>
            </a:r>
            <a:r>
              <a:rPr lang="en-GB" sz="2000"/>
              <a:t> </a:t>
            </a:r>
            <a:r>
              <a:rPr lang="en-GB" sz="2000" err="1"/>
              <a:t>económica</a:t>
            </a:r>
            <a:r>
              <a:rPr lang="en-GB" sz="2000"/>
              <a:t> </a:t>
            </a:r>
            <a:r>
              <a:rPr lang="en-GB" sz="2000" err="1"/>
              <a:t>innovadora</a:t>
            </a:r>
            <a:r>
              <a:rPr lang="en-GB" sz="2000"/>
              <a:t> e </a:t>
            </a:r>
            <a:r>
              <a:rPr lang="en-GB" sz="2000" err="1"/>
              <a:t>inteligente</a:t>
            </a:r>
            <a:r>
              <a:rPr lang="en-GB" sz="2000"/>
              <a:t>)</a:t>
            </a:r>
          </a:p>
          <a:p>
            <a:pPr eaLnBrk="1" hangingPunct="1"/>
            <a:r>
              <a:rPr lang="en-GB" sz="2000" err="1"/>
              <a:t>Una</a:t>
            </a:r>
            <a:r>
              <a:rPr lang="en-GB" sz="2000"/>
              <a:t> Europa </a:t>
            </a:r>
            <a:r>
              <a:rPr lang="en-GB" sz="2000" err="1"/>
              <a:t>más</a:t>
            </a:r>
            <a:r>
              <a:rPr lang="en-GB" sz="2000"/>
              <a:t> </a:t>
            </a:r>
            <a:r>
              <a:rPr lang="en-GB" sz="2000" b="1" err="1"/>
              <a:t>verde</a:t>
            </a:r>
            <a:r>
              <a:rPr lang="en-GB" sz="2000" b="1"/>
              <a:t> y </a:t>
            </a:r>
            <a:r>
              <a:rPr lang="en-GB" sz="2000" b="1" err="1"/>
              <a:t>descarbonizada</a:t>
            </a:r>
            <a:r>
              <a:rPr lang="en-GB" sz="2000" b="1"/>
              <a:t> </a:t>
            </a:r>
            <a:r>
              <a:rPr lang="en-GB" sz="2000"/>
              <a:t>(</a:t>
            </a:r>
            <a:r>
              <a:rPr lang="en-GB" sz="2000" err="1"/>
              <a:t>transición</a:t>
            </a:r>
            <a:r>
              <a:rPr lang="en-GB" sz="2000"/>
              <a:t> </a:t>
            </a:r>
            <a:r>
              <a:rPr lang="en-GB" sz="2000" err="1"/>
              <a:t>energética</a:t>
            </a:r>
            <a:r>
              <a:rPr lang="en-GB" sz="2000"/>
              <a:t>, </a:t>
            </a:r>
            <a:r>
              <a:rPr lang="en-GB" sz="2000" err="1"/>
              <a:t>economía</a:t>
            </a:r>
            <a:r>
              <a:rPr lang="en-GB" sz="2000"/>
              <a:t> circular, </a:t>
            </a:r>
            <a:r>
              <a:rPr lang="en-GB" sz="2000" err="1"/>
              <a:t>adaptación</a:t>
            </a:r>
            <a:r>
              <a:rPr lang="en-GB" sz="2000"/>
              <a:t> al </a:t>
            </a:r>
            <a:r>
              <a:rPr lang="en-GB" sz="2000" err="1"/>
              <a:t>cambio</a:t>
            </a:r>
            <a:r>
              <a:rPr lang="en-GB" sz="2000"/>
              <a:t> </a:t>
            </a:r>
            <a:r>
              <a:rPr lang="en-GB" sz="2000" err="1"/>
              <a:t>climático</a:t>
            </a:r>
            <a:r>
              <a:rPr lang="en-GB" sz="2000"/>
              <a:t>, </a:t>
            </a:r>
            <a:r>
              <a:rPr lang="en-GB" sz="2000" err="1"/>
              <a:t>gestión</a:t>
            </a:r>
            <a:r>
              <a:rPr lang="en-GB" sz="2000"/>
              <a:t> de </a:t>
            </a:r>
            <a:r>
              <a:rPr lang="en-GB" sz="2000" err="1"/>
              <a:t>riesgos</a:t>
            </a:r>
            <a:r>
              <a:rPr lang="en-GB" sz="2000"/>
              <a:t>)</a:t>
            </a:r>
          </a:p>
          <a:p>
            <a:pPr eaLnBrk="1" hangingPunct="1"/>
            <a:r>
              <a:rPr lang="en-GB" sz="2000" err="1"/>
              <a:t>Una</a:t>
            </a:r>
            <a:r>
              <a:rPr lang="en-GB" sz="2000"/>
              <a:t> Europa </a:t>
            </a:r>
            <a:r>
              <a:rPr lang="en-GB" sz="2000" err="1"/>
              <a:t>más</a:t>
            </a:r>
            <a:r>
              <a:rPr lang="en-GB" sz="2000"/>
              <a:t> </a:t>
            </a:r>
            <a:r>
              <a:rPr lang="en-GB" sz="2000" b="1" err="1"/>
              <a:t>conectada</a:t>
            </a:r>
            <a:r>
              <a:rPr lang="en-GB" sz="2000" b="1"/>
              <a:t> </a:t>
            </a:r>
            <a:r>
              <a:rPr lang="en-GB" sz="2000"/>
              <a:t>(</a:t>
            </a:r>
            <a:r>
              <a:rPr lang="en-GB" sz="2000" err="1"/>
              <a:t>movilidad</a:t>
            </a:r>
            <a:r>
              <a:rPr lang="en-GB" sz="2000"/>
              <a:t> y </a:t>
            </a:r>
            <a:r>
              <a:rPr lang="en-GB" sz="2000" err="1"/>
              <a:t>conectividad</a:t>
            </a:r>
            <a:r>
              <a:rPr lang="en-GB" sz="2000"/>
              <a:t> TIC)</a:t>
            </a:r>
          </a:p>
          <a:p>
            <a:pPr eaLnBrk="1" hangingPunct="1"/>
            <a:r>
              <a:rPr lang="en-GB" sz="2000" err="1"/>
              <a:t>Una</a:t>
            </a:r>
            <a:r>
              <a:rPr lang="en-GB" sz="2000"/>
              <a:t> Europa </a:t>
            </a:r>
            <a:r>
              <a:rPr lang="en-GB" sz="2000" err="1"/>
              <a:t>más</a:t>
            </a:r>
            <a:r>
              <a:rPr lang="en-GB" sz="2000"/>
              <a:t> </a:t>
            </a:r>
            <a:r>
              <a:rPr lang="en-GB" sz="2000" b="1"/>
              <a:t>social</a:t>
            </a:r>
            <a:r>
              <a:rPr lang="en-GB" sz="2000"/>
              <a:t> (el </a:t>
            </a:r>
            <a:r>
              <a:rPr lang="en-GB" sz="2000" err="1"/>
              <a:t>Pilar</a:t>
            </a:r>
            <a:r>
              <a:rPr lang="en-GB" sz="2000"/>
              <a:t> </a:t>
            </a:r>
            <a:r>
              <a:rPr lang="en-GB" sz="2000" err="1"/>
              <a:t>Europeo</a:t>
            </a:r>
            <a:r>
              <a:rPr lang="en-GB" sz="2000"/>
              <a:t> de </a:t>
            </a:r>
            <a:r>
              <a:rPr lang="en-GB" sz="2000" err="1"/>
              <a:t>Derechos</a:t>
            </a:r>
            <a:r>
              <a:rPr lang="en-GB" sz="2000"/>
              <a:t> </a:t>
            </a:r>
            <a:r>
              <a:rPr lang="en-GB" sz="2000" err="1"/>
              <a:t>Sociales</a:t>
            </a:r>
            <a:r>
              <a:rPr lang="en-GB" sz="2000"/>
              <a:t>)</a:t>
            </a:r>
          </a:p>
          <a:p>
            <a:pPr eaLnBrk="1" hangingPunct="1"/>
            <a:r>
              <a:rPr lang="en-GB" sz="2000" err="1"/>
              <a:t>Una</a:t>
            </a:r>
            <a:r>
              <a:rPr lang="en-GB" sz="2000"/>
              <a:t> Europa </a:t>
            </a:r>
            <a:r>
              <a:rPr lang="en-GB" sz="2000" err="1"/>
              <a:t>más</a:t>
            </a:r>
            <a:r>
              <a:rPr lang="en-GB" sz="2000"/>
              <a:t> </a:t>
            </a:r>
            <a:r>
              <a:rPr lang="en-GB" sz="2000" b="1" err="1"/>
              <a:t>cercana</a:t>
            </a:r>
            <a:r>
              <a:rPr lang="en-GB" sz="2000" b="1"/>
              <a:t> a </a:t>
            </a:r>
            <a:r>
              <a:rPr lang="en-GB" sz="2000" b="1" err="1"/>
              <a:t>los</a:t>
            </a:r>
            <a:r>
              <a:rPr lang="en-GB" sz="2000" b="1"/>
              <a:t> </a:t>
            </a:r>
            <a:r>
              <a:rPr lang="en-GB" sz="2000" b="1" err="1"/>
              <a:t>ciudadanos</a:t>
            </a:r>
            <a:r>
              <a:rPr lang="en-GB" sz="2000" b="1"/>
              <a:t> </a:t>
            </a:r>
            <a:r>
              <a:rPr lang="en-GB" sz="2000"/>
              <a:t>(</a:t>
            </a:r>
            <a:r>
              <a:rPr lang="en-GB" sz="2000" err="1"/>
              <a:t>desarrollo</a:t>
            </a:r>
            <a:r>
              <a:rPr lang="en-GB" sz="2000"/>
              <a:t> </a:t>
            </a:r>
            <a:r>
              <a:rPr lang="en-GB" sz="2000" err="1"/>
              <a:t>sostenible</a:t>
            </a:r>
            <a:r>
              <a:rPr lang="en-GB" sz="2000"/>
              <a:t> de </a:t>
            </a:r>
            <a:r>
              <a:rPr lang="en-GB" sz="2000" err="1"/>
              <a:t>áreas</a:t>
            </a:r>
            <a:r>
              <a:rPr lang="en-GB" sz="2000"/>
              <a:t> </a:t>
            </a:r>
            <a:r>
              <a:rPr lang="en-GB" sz="2000" err="1"/>
              <a:t>urbanas</a:t>
            </a:r>
            <a:r>
              <a:rPr lang="en-GB" sz="2000"/>
              <a:t>, </a:t>
            </a:r>
            <a:r>
              <a:rPr lang="en-GB" sz="2000" err="1"/>
              <a:t>rurales</a:t>
            </a:r>
            <a:r>
              <a:rPr lang="en-GB" sz="2000"/>
              <a:t> y </a:t>
            </a:r>
            <a:r>
              <a:rPr lang="en-GB" sz="2000" err="1"/>
              <a:t>costeras</a:t>
            </a:r>
            <a:r>
              <a:rPr lang="en-GB" sz="2000"/>
              <a:t> e </a:t>
            </a:r>
            <a:r>
              <a:rPr lang="en-GB" sz="2000" err="1"/>
              <a:t>iniciativas</a:t>
            </a:r>
            <a:r>
              <a:rPr lang="en-GB" sz="2000"/>
              <a:t> locales)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ES" altLang="ca-ES" sz="2000"/>
          </a:p>
        </p:txBody>
      </p:sp>
      <p:pic>
        <p:nvPicPr>
          <p:cNvPr id="4" name="Picture 2" descr="U:\12. Policy development Post 2020\Communication\visuals\ppt_visuals1_Open Data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528" y="258793"/>
            <a:ext cx="1612349" cy="129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82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xmlns="" id="{75465A7D-5711-48E2-A969-003A70FC98BE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076325" y="1122363"/>
            <a:ext cx="10156825" cy="2387600"/>
          </a:xfrm>
        </p:spPr>
        <p:txBody>
          <a:bodyPr/>
          <a:lstStyle/>
          <a:p>
            <a:pPr eaLnBrk="1" hangingPunct="1"/>
            <a:r>
              <a:rPr lang="es-ES" altLang="ca-ES">
                <a:solidFill>
                  <a:srgbClr val="004494"/>
                </a:solidFill>
              </a:rPr>
              <a:t>Política de Cohesión:</a:t>
            </a:r>
            <a:br>
              <a:rPr lang="es-ES" altLang="ca-ES">
                <a:solidFill>
                  <a:srgbClr val="004494"/>
                </a:solidFill>
              </a:rPr>
            </a:br>
            <a:r>
              <a:rPr lang="es-ES" altLang="ca-ES">
                <a:solidFill>
                  <a:srgbClr val="004494"/>
                </a:solidFill>
              </a:rPr>
              <a:t>Periodo de Programación 2021-2027</a:t>
            </a:r>
          </a:p>
        </p:txBody>
      </p:sp>
      <p:sp>
        <p:nvSpPr>
          <p:cNvPr id="33795" name="Subtitle 2">
            <a:extLst>
              <a:ext uri="{FF2B5EF4-FFF2-40B4-BE49-F238E27FC236}">
                <a16:creationId xmlns:a16="http://schemas.microsoft.com/office/drawing/2014/main" xmlns="" id="{828C4C25-CBB5-4BC4-8604-6779C78E867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069975" y="3602038"/>
            <a:ext cx="10156825" cy="1655762"/>
          </a:xfrm>
        </p:spPr>
        <p:txBody>
          <a:bodyPr/>
          <a:lstStyle/>
          <a:p>
            <a:pPr marL="0" indent="0" defTabSz="457200" eaLnBrk="1" hangingPunct="1">
              <a:buFont typeface="Arial" panose="020B0604020202020204" pitchFamily="34" charset="0"/>
              <a:buNone/>
            </a:pPr>
            <a:r>
              <a:rPr lang="es-ES" altLang="ca-ES">
                <a:solidFill>
                  <a:srgbClr val="004494"/>
                </a:solidFill>
              </a:rPr>
              <a:t>Post-pandemia, propuesta de Mayo 2020</a:t>
            </a:r>
          </a:p>
          <a:p>
            <a:pPr marL="0" indent="0" defTabSz="457200" eaLnBrk="1" hangingPunct="1">
              <a:buFont typeface="Arial" panose="020B0604020202020204" pitchFamily="34" charset="0"/>
              <a:buNone/>
            </a:pPr>
            <a:endParaRPr lang="en-GB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>
            <a:extLst>
              <a:ext uri="{FF2B5EF4-FFF2-40B4-BE49-F238E27FC236}">
                <a16:creationId xmlns:a16="http://schemas.microsoft.com/office/drawing/2014/main" xmlns="" id="{97D96AA4-6619-4C14-B192-22A6A74B0F53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838200" y="1825625"/>
            <a:ext cx="10647363" cy="390683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s-ES" altLang="ca-ES"/>
              <a:t>Según los siguientes </a:t>
            </a:r>
            <a:r>
              <a:rPr lang="es-ES" altLang="ca-ES" u="sng"/>
              <a:t>objetivos específicos</a:t>
            </a:r>
            <a:r>
              <a:rPr lang="es-ES" altLang="ca-ES"/>
              <a:t>:</a:t>
            </a:r>
          </a:p>
          <a:p>
            <a:pPr eaLnBrk="1" hangingPunct="1"/>
            <a:r>
              <a:rPr lang="es-ES" altLang="ca-ES"/>
              <a:t>Creación de empleo </a:t>
            </a:r>
          </a:p>
          <a:p>
            <a:pPr eaLnBrk="1" hangingPunct="1"/>
            <a:r>
              <a:rPr lang="es-ES" altLang="ca-ES"/>
              <a:t>Resiliencia para la educación y la formación a distancia y en línea</a:t>
            </a:r>
          </a:p>
          <a:p>
            <a:pPr eaLnBrk="1" hangingPunct="1"/>
            <a:r>
              <a:rPr lang="es-ES" altLang="ca-ES"/>
              <a:t>Resiliencia de los sistemas sanitarios </a:t>
            </a:r>
          </a:p>
          <a:p>
            <a:pPr eaLnBrk="1" hangingPunct="1"/>
            <a:r>
              <a:rPr lang="es-ES" altLang="ca-ES"/>
              <a:t>Un nuevo objetivo específico relativo a la cultura y al turismo</a:t>
            </a:r>
            <a:endParaRPr lang="en-US" altLang="ca-ES"/>
          </a:p>
          <a:p>
            <a:pPr eaLnBrk="1" hangingPunct="1"/>
            <a:endParaRPr lang="en-GB" altLang="en-US"/>
          </a:p>
        </p:txBody>
      </p:sp>
      <p:sp>
        <p:nvSpPr>
          <p:cNvPr id="34819" name="Title 3">
            <a:extLst>
              <a:ext uri="{FF2B5EF4-FFF2-40B4-BE49-F238E27FC236}">
                <a16:creationId xmlns:a16="http://schemas.microsoft.com/office/drawing/2014/main" xmlns="" id="{601461B3-1847-4604-979A-FAD30D712CA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69963" y="482600"/>
            <a:ext cx="10515600" cy="782638"/>
          </a:xfrm>
        </p:spPr>
        <p:txBody>
          <a:bodyPr/>
          <a:lstStyle/>
          <a:p>
            <a:pPr eaLnBrk="1" hangingPunct="1"/>
            <a:r>
              <a:rPr lang="es-ES" altLang="ca-ES"/>
              <a:t>Mayor visibilidad para ciertos sectores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itle 3">
            <a:extLst>
              <a:ext uri="{FF2B5EF4-FFF2-40B4-BE49-F238E27FC236}">
                <a16:creationId xmlns:a16="http://schemas.microsoft.com/office/drawing/2014/main" xmlns="" id="{01E8E285-59FB-4C40-B9DD-26BC9BEE8D7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69963" y="482600"/>
            <a:ext cx="10515600" cy="782638"/>
          </a:xfrm>
        </p:spPr>
        <p:txBody>
          <a:bodyPr/>
          <a:lstStyle/>
          <a:p>
            <a:pPr eaLnBrk="1" hangingPunct="1"/>
            <a:r>
              <a:rPr lang="es-ES" altLang="ca-ES"/>
              <a:t>Implicaciones para España en 2021-2027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839416" y="1836442"/>
            <a:ext cx="11133073" cy="3906435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/>
              <a:t>El nuevo MFP ha dotado a con 35 376  millones de EUR los programas españoles de la Política de Cohesión</a:t>
            </a:r>
          </a:p>
          <a:p>
            <a:pPr lvl="1"/>
            <a:r>
              <a:rPr lang="es-ES" sz="1800" dirty="0"/>
              <a:t>11 1153 millones EUR para ESF+</a:t>
            </a:r>
          </a:p>
          <a:p>
            <a:pPr lvl="1"/>
            <a:r>
              <a:rPr lang="es-ES" sz="1800" dirty="0"/>
              <a:t>23 540 mil millones EUR para FEDER </a:t>
            </a:r>
          </a:p>
          <a:p>
            <a:pPr lvl="1"/>
            <a:r>
              <a:rPr lang="es-ES" sz="1800" dirty="0"/>
              <a:t>683 millones EUR en cooperación territorial (ETC)</a:t>
            </a:r>
          </a:p>
          <a:p>
            <a:r>
              <a:rPr lang="es-ES" sz="2000" dirty="0"/>
              <a:t>790 Millones para el Fondo de Transición Justa</a:t>
            </a:r>
            <a:r>
              <a:rPr lang="es-ES" sz="2000" dirty="0" smtClean="0"/>
              <a:t>.</a:t>
            </a:r>
            <a:endParaRPr lang="es-ES" sz="2000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xmlns="" id="{01E8E285-59FB-4C40-B9DD-26BC9BEE8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3" y="1057482"/>
            <a:ext cx="10515600" cy="72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ca-ES" sz="2400"/>
              <a:t>Nuevo periodo de programación</a:t>
            </a:r>
          </a:p>
        </p:txBody>
      </p:sp>
      <p:sp>
        <p:nvSpPr>
          <p:cNvPr id="6" name="Rectangle 5"/>
          <p:cNvSpPr/>
          <p:nvPr/>
        </p:nvSpPr>
        <p:spPr>
          <a:xfrm>
            <a:off x="969963" y="6183276"/>
            <a:ext cx="730842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fr-FR" sz="1050" i="1">
                <a:sym typeface="Verdana" panose="020B0604030504040204" pitchFamily="34" charset="0"/>
              </a:rPr>
              <a:t>*</a:t>
            </a:r>
            <a:r>
              <a:rPr lang="en-GB" altLang="fr-FR" sz="1050" i="1" err="1">
                <a:sym typeface="Verdana" panose="020B0604030504040204" pitchFamily="34" charset="0"/>
              </a:rPr>
              <a:t>precios</a:t>
            </a:r>
            <a:r>
              <a:rPr lang="en-GB" altLang="fr-FR" sz="1050" i="1">
                <a:sym typeface="Verdana" panose="020B0604030504040204" pitchFamily="34" charset="0"/>
              </a:rPr>
              <a:t> </a:t>
            </a:r>
            <a:r>
              <a:rPr lang="en-GB" altLang="fr-FR" sz="1050" i="1" err="1">
                <a:sym typeface="Verdana" panose="020B0604030504040204" pitchFamily="34" charset="0"/>
              </a:rPr>
              <a:t>corrientes</a:t>
            </a:r>
            <a:endParaRPr lang="en-IE" sz="1050" i="1"/>
          </a:p>
        </p:txBody>
      </p:sp>
      <p:sp>
        <p:nvSpPr>
          <p:cNvPr id="2" name="Rectangle 1"/>
          <p:cNvSpPr/>
          <p:nvPr/>
        </p:nvSpPr>
        <p:spPr>
          <a:xfrm>
            <a:off x="969963" y="6408036"/>
            <a:ext cx="86646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050">
                <a:hlinkClick r:id="rId2"/>
              </a:rPr>
              <a:t>https://ec.europa.eu/info/strategy/eu-budget/long-term-eu-budget/eu-budget-2021-2027_en</a:t>
            </a:r>
            <a:r>
              <a:rPr lang="en-IE" sz="1050"/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xmlns="" id="{75465A7D-5711-48E2-A969-003A70FC98BE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076325" y="1122363"/>
            <a:ext cx="10156825" cy="2387600"/>
          </a:xfrm>
        </p:spPr>
        <p:txBody>
          <a:bodyPr/>
          <a:lstStyle/>
          <a:p>
            <a:pPr eaLnBrk="1" hangingPunct="1"/>
            <a:r>
              <a:rPr lang="es-ES" altLang="ca-ES">
                <a:solidFill>
                  <a:srgbClr val="004494"/>
                </a:solidFill>
              </a:rPr>
              <a:t>Las medidas Anti-fraude en el contexto de la Política de Cohesión</a:t>
            </a:r>
          </a:p>
        </p:txBody>
      </p:sp>
      <p:sp>
        <p:nvSpPr>
          <p:cNvPr id="33795" name="Subtitle 2">
            <a:extLst>
              <a:ext uri="{FF2B5EF4-FFF2-40B4-BE49-F238E27FC236}">
                <a16:creationId xmlns:a16="http://schemas.microsoft.com/office/drawing/2014/main" xmlns="" id="{828C4C25-CBB5-4BC4-8604-6779C78E867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069975" y="3602038"/>
            <a:ext cx="10156825" cy="1655762"/>
          </a:xfrm>
        </p:spPr>
        <p:txBody>
          <a:bodyPr/>
          <a:lstStyle/>
          <a:p>
            <a:pPr marL="0" indent="0" defTabSz="457200" eaLnBrk="1" hangingPunct="1">
              <a:buFont typeface="Arial" panose="020B0604020202020204" pitchFamily="34" charset="0"/>
              <a:buNone/>
            </a:pPr>
            <a:endParaRPr lang="es-ES" altLang="ca-ES">
              <a:solidFill>
                <a:srgbClr val="004494"/>
              </a:solidFill>
            </a:endParaRPr>
          </a:p>
          <a:p>
            <a:pPr marL="0" indent="0" defTabSz="457200" eaLnBrk="1" hangingPunct="1">
              <a:buFont typeface="Arial" panose="020B0604020202020204" pitchFamily="34" charset="0"/>
              <a:buNone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9340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55440" y="404664"/>
            <a:ext cx="10247457" cy="923959"/>
          </a:xfrm>
        </p:spPr>
        <p:txBody>
          <a:bodyPr/>
          <a:lstStyle/>
          <a:p>
            <a:pPr algn="ctr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D4DA2"/>
              </a:buClr>
            </a:pPr>
            <a:r>
              <a:rPr lang="en-IE" sz="3200"/>
              <a:t>IMPORTANCIA DE CREAR UNA INMUNIDAD</a:t>
            </a:r>
            <a:r>
              <a:rPr lang="es-ES" sz="3200"/>
              <a:t> DE GRUPO CONTRA EL FRAUDE </a:t>
            </a:r>
            <a:endParaRPr lang="en-IE" sz="320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95400" y="1844824"/>
            <a:ext cx="11496600" cy="4139460"/>
          </a:xfrm>
        </p:spPr>
        <p:txBody>
          <a:bodyPr/>
          <a:lstStyle/>
          <a:p>
            <a:pPr marL="342900" indent="-342900" defTabSz="457200" eaLnBrk="0" fontAlgn="base" hangingPunct="0">
              <a:spcBef>
                <a:spcPts val="600"/>
              </a:spcBef>
              <a:spcAft>
                <a:spcPts val="1200"/>
              </a:spcAft>
              <a:buClr>
                <a:srgbClr val="0D4DA2"/>
              </a:buClr>
              <a:buFont typeface="Wingdings" pitchFamily="2" charset="2"/>
              <a:buChar char=""/>
            </a:pPr>
            <a:r>
              <a:rPr lang="fr-BE">
                <a:solidFill>
                  <a:schemeClr val="tx2"/>
                </a:solidFill>
                <a:latin typeface="Verdana"/>
                <a:ea typeface="ＭＳ Ｐゴシック" charset="0"/>
              </a:rPr>
              <a:t>MAYOR</a:t>
            </a:r>
            <a:r>
              <a:rPr lang="fr-BE">
                <a:solidFill>
                  <a:schemeClr val="tx1">
                    <a:lumMod val="50000"/>
                  </a:schemeClr>
                </a:solidFill>
                <a:latin typeface="Verdana"/>
                <a:ea typeface="ＭＳ Ｐゴシック" charset="0"/>
              </a:rPr>
              <a:t> </a:t>
            </a:r>
            <a:r>
              <a:rPr lang="fr-BE">
                <a:solidFill>
                  <a:schemeClr val="tx2"/>
                </a:solidFill>
                <a:latin typeface="Verdana"/>
                <a:ea typeface="ＭＳ Ｐゴシック" charset="0"/>
              </a:rPr>
              <a:t>ATENCIÓN </a:t>
            </a:r>
            <a:r>
              <a:rPr lang="fr-BE">
                <a:solidFill>
                  <a:schemeClr val="tx1">
                    <a:lumMod val="50000"/>
                  </a:schemeClr>
                </a:solidFill>
                <a:latin typeface="Verdana"/>
                <a:ea typeface="ＭＳ Ｐゴシック" charset="0"/>
              </a:rPr>
              <a:t>Y TOLERENCIA </a:t>
            </a:r>
            <a:r>
              <a:rPr lang="fr-BE">
                <a:solidFill>
                  <a:schemeClr val="tx2"/>
                </a:solidFill>
                <a:latin typeface="Verdana"/>
                <a:ea typeface="ＭＳ Ｐゴシック" charset="0"/>
              </a:rPr>
              <a:t>CERO</a:t>
            </a:r>
          </a:p>
          <a:p>
            <a:pPr marL="342900" indent="-342900" defTabSz="457200">
              <a:spcBef>
                <a:spcPts val="600"/>
              </a:spcBef>
              <a:spcAft>
                <a:spcPts val="1200"/>
              </a:spcAft>
              <a:buClr>
                <a:srgbClr val="0D4DA2"/>
              </a:buClr>
              <a:buFont typeface="Wingdings" pitchFamily="2" charset="2"/>
              <a:buChar char=""/>
            </a:pPr>
            <a:r>
              <a:rPr lang="fr-BE">
                <a:solidFill>
                  <a:schemeClr val="tx1">
                    <a:lumMod val="50000"/>
                  </a:schemeClr>
                </a:solidFill>
                <a:latin typeface="Verdana"/>
                <a:ea typeface="ＭＳ Ｐゴシック" charset="0"/>
              </a:rPr>
              <a:t>IMPORTANCIA DE </a:t>
            </a:r>
            <a:r>
              <a:rPr lang="fr-BE">
                <a:solidFill>
                  <a:schemeClr val="tx2"/>
                </a:solidFill>
                <a:latin typeface="Verdana"/>
                <a:ea typeface="ＭＳ Ｐゴシック" charset="0"/>
              </a:rPr>
              <a:t>RECUPERAR</a:t>
            </a:r>
            <a:r>
              <a:rPr lang="fr-BE">
                <a:solidFill>
                  <a:schemeClr val="tx1">
                    <a:lumMod val="50000"/>
                  </a:schemeClr>
                </a:solidFill>
                <a:latin typeface="Verdana"/>
                <a:ea typeface="ＭＳ Ｐゴシック" charset="0"/>
              </a:rPr>
              <a:t> LOS FONDOS </a:t>
            </a:r>
            <a:br>
              <a:rPr lang="fr-BE">
                <a:solidFill>
                  <a:schemeClr val="tx1">
                    <a:lumMod val="50000"/>
                  </a:schemeClr>
                </a:solidFill>
                <a:latin typeface="Verdana"/>
                <a:ea typeface="ＭＳ Ｐゴシック" charset="0"/>
              </a:rPr>
            </a:br>
            <a:r>
              <a:rPr lang="fr-BE">
                <a:solidFill>
                  <a:schemeClr val="tx1">
                    <a:lumMod val="50000"/>
                  </a:schemeClr>
                </a:solidFill>
                <a:latin typeface="Verdana"/>
                <a:ea typeface="ＭＳ Ｐゴシック" charset="0"/>
              </a:rPr>
              <a:t>					Y </a:t>
            </a:r>
            <a:r>
              <a:rPr lang="fr-BE">
                <a:solidFill>
                  <a:schemeClr val="tx2"/>
                </a:solidFill>
                <a:latin typeface="Verdana"/>
                <a:ea typeface="ＭＳ Ｐゴシック" charset="0"/>
              </a:rPr>
              <a:t>COOPERACIÓN</a:t>
            </a:r>
            <a:r>
              <a:rPr lang="fr-BE">
                <a:solidFill>
                  <a:schemeClr val="tx1">
                    <a:lumMod val="50000"/>
                  </a:schemeClr>
                </a:solidFill>
                <a:latin typeface="Verdana"/>
                <a:ea typeface="ＭＳ Ｐゴシック" charset="0"/>
              </a:rPr>
              <a:t> CON LAS AUTORIDADES COMPETENTES</a:t>
            </a:r>
          </a:p>
          <a:p>
            <a:pPr marL="342900" indent="-342900" defTabSz="457200" eaLnBrk="0" fontAlgn="base" hangingPunct="0">
              <a:spcBef>
                <a:spcPts val="600"/>
              </a:spcBef>
              <a:spcAft>
                <a:spcPts val="1200"/>
              </a:spcAft>
              <a:buClr>
                <a:srgbClr val="0D4DA2"/>
              </a:buClr>
              <a:buFont typeface="Wingdings" pitchFamily="2" charset="2"/>
              <a:buChar char=""/>
            </a:pPr>
            <a:r>
              <a:rPr lang="fr-BE">
                <a:solidFill>
                  <a:schemeClr val="tx1">
                    <a:lumMod val="50000"/>
                  </a:schemeClr>
                </a:solidFill>
                <a:latin typeface="Verdana"/>
                <a:ea typeface="ＭＳ Ｐゴシック" charset="0"/>
              </a:rPr>
              <a:t>MARCO</a:t>
            </a:r>
            <a:r>
              <a:rPr lang="fr-BE">
                <a:solidFill>
                  <a:schemeClr val="tx2"/>
                </a:solidFill>
                <a:latin typeface="Verdana"/>
                <a:ea typeface="ＭＳ Ｐゴシック" charset="0"/>
              </a:rPr>
              <a:t> JURÍDICO </a:t>
            </a:r>
            <a:r>
              <a:rPr lang="fr-BE">
                <a:solidFill>
                  <a:schemeClr val="tx1">
                    <a:lumMod val="50000"/>
                  </a:schemeClr>
                </a:solidFill>
                <a:latin typeface="Verdana"/>
                <a:ea typeface="ＭＳ Ｐゴシック" charset="0"/>
              </a:rPr>
              <a:t>MEJORADO</a:t>
            </a:r>
            <a:r>
              <a:rPr lang="fr-BE">
                <a:solidFill>
                  <a:schemeClr val="tx2"/>
                </a:solidFill>
                <a:latin typeface="Verdana"/>
                <a:ea typeface="ＭＳ Ｐゴシック" charset="0"/>
              </a:rPr>
              <a:t> </a:t>
            </a:r>
            <a:r>
              <a:rPr lang="fr-BE">
                <a:solidFill>
                  <a:schemeClr val="tx1">
                    <a:lumMod val="50000"/>
                  </a:schemeClr>
                </a:solidFill>
                <a:latin typeface="Verdana"/>
                <a:ea typeface="ＭＳ Ｐゴシック" charset="0"/>
              </a:rPr>
              <a:t>Y</a:t>
            </a:r>
            <a:r>
              <a:rPr lang="fr-BE">
                <a:solidFill>
                  <a:schemeClr val="tx2"/>
                </a:solidFill>
                <a:latin typeface="Verdana"/>
                <a:ea typeface="ＭＳ Ｐゴシック" charset="0"/>
              </a:rPr>
              <a:t> OBLIGACIONES </a:t>
            </a:r>
            <a:r>
              <a:rPr lang="fr-BE">
                <a:latin typeface="Verdana"/>
                <a:ea typeface="ＭＳ Ｐゴシック" charset="0"/>
              </a:rPr>
              <a:t>                REFORZADAS, </a:t>
            </a:r>
            <a:r>
              <a:rPr lang="fr-BE">
                <a:solidFill>
                  <a:schemeClr val="tx1">
                    <a:lumMod val="50000"/>
                  </a:schemeClr>
                </a:solidFill>
                <a:latin typeface="Verdana"/>
                <a:ea typeface="ＭＳ Ｐゴシック" charset="0"/>
              </a:rPr>
              <a:t>CONCEPTO MAS ÁMPLIO DE </a:t>
            </a:r>
            <a:r>
              <a:rPr lang="fr-BE">
                <a:solidFill>
                  <a:schemeClr val="tx2"/>
                </a:solidFill>
                <a:latin typeface="Verdana"/>
                <a:ea typeface="ＭＳ Ｐゴシック" charset="0"/>
              </a:rPr>
              <a:t>CONFLICTO DE INTERESES </a:t>
            </a:r>
          </a:p>
          <a:p>
            <a:pPr marL="342900" indent="-342900" defTabSz="457200" eaLnBrk="0" fontAlgn="base" hangingPunct="0">
              <a:spcBef>
                <a:spcPts val="600"/>
              </a:spcBef>
              <a:spcAft>
                <a:spcPts val="1200"/>
              </a:spcAft>
              <a:buClr>
                <a:srgbClr val="0D4DA2"/>
              </a:buClr>
              <a:buFont typeface="Wingdings" pitchFamily="2" charset="2"/>
              <a:buChar char=""/>
            </a:pPr>
            <a:r>
              <a:rPr lang="es-ES">
                <a:solidFill>
                  <a:schemeClr val="tx2"/>
                </a:solidFill>
                <a:latin typeface="Verdana"/>
                <a:ea typeface="ＭＳ Ｐゴシック" charset="0"/>
              </a:rPr>
              <a:t>AUMENTO DE LOS RIESGOS DE FRAUDE</a:t>
            </a:r>
            <a:br>
              <a:rPr lang="es-ES">
                <a:solidFill>
                  <a:schemeClr val="tx2"/>
                </a:solidFill>
                <a:latin typeface="Verdana"/>
                <a:ea typeface="ＭＳ Ｐゴシック" charset="0"/>
              </a:rPr>
            </a:br>
            <a:r>
              <a:rPr lang="es-ES">
                <a:solidFill>
                  <a:schemeClr val="tx2"/>
                </a:solidFill>
                <a:latin typeface="Verdana"/>
                <a:ea typeface="ＭＳ Ｐゴシック" charset="0"/>
              </a:rPr>
              <a:t>			 =&gt; </a:t>
            </a:r>
            <a:r>
              <a:rPr lang="es-ES">
                <a:solidFill>
                  <a:schemeClr val="tx1">
                    <a:lumMod val="50000"/>
                  </a:schemeClr>
                </a:solidFill>
                <a:latin typeface="Verdana"/>
                <a:ea typeface="ＭＳ Ｐゴシック" charset="0"/>
              </a:rPr>
              <a:t>ADAPTAR/INTENSIFICAR LAS MEDIDAS DE MITIGACIÓN</a:t>
            </a:r>
            <a:endParaRPr lang="fr-BE">
              <a:solidFill>
                <a:schemeClr val="tx1">
                  <a:lumMod val="50000"/>
                </a:schemeClr>
              </a:solidFill>
              <a:latin typeface="Verdana"/>
              <a:ea typeface="ＭＳ Ｐゴシック" charset="0"/>
            </a:endParaRPr>
          </a:p>
          <a:p>
            <a:pPr marL="342900" indent="-342900" defTabSz="457200" eaLnBrk="0" fontAlgn="base" hangingPunct="0">
              <a:spcBef>
                <a:spcPts val="600"/>
              </a:spcBef>
              <a:spcAft>
                <a:spcPts val="1200"/>
              </a:spcAft>
              <a:buClr>
                <a:srgbClr val="0D4DA2"/>
              </a:buClr>
              <a:buFont typeface="Wingdings" pitchFamily="2" charset="2"/>
              <a:buChar char=""/>
            </a:pPr>
            <a:r>
              <a:rPr lang="fr-BE" u="sng">
                <a:solidFill>
                  <a:schemeClr val="tx2"/>
                </a:solidFill>
                <a:latin typeface="Verdana"/>
                <a:ea typeface="ＭＳ Ｐゴシック" charset="0"/>
              </a:rPr>
              <a:t>TODOS </a:t>
            </a:r>
            <a:r>
              <a:rPr lang="fr-BE">
                <a:solidFill>
                  <a:schemeClr val="tx1">
                    <a:lumMod val="50000"/>
                  </a:schemeClr>
                </a:solidFill>
                <a:latin typeface="Verdana"/>
                <a:ea typeface="ＭＳ Ｐゴシック" charset="0"/>
              </a:rPr>
              <a:t>TENEMOS UN PAPEL CLAVE</a:t>
            </a:r>
          </a:p>
          <a:p>
            <a:pPr marL="342900" indent="-3429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D4DA2"/>
              </a:buClr>
              <a:buFont typeface="Wingdings" pitchFamily="2" charset="2"/>
              <a:buChar char=""/>
            </a:pPr>
            <a:endParaRPr lang="fr-BE">
              <a:solidFill>
                <a:schemeClr val="tx1">
                  <a:lumMod val="50000"/>
                </a:schemeClr>
              </a:solidFill>
              <a:latin typeface="Verdana"/>
              <a:ea typeface="ＭＳ Ｐゴシック" charset="0"/>
            </a:endParaRPr>
          </a:p>
          <a:p>
            <a:pPr marL="0" indent="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D4DA2"/>
              </a:buClr>
              <a:buNone/>
            </a:pPr>
            <a:endParaRPr lang="fr-BE">
              <a:solidFill>
                <a:schemeClr val="tx1">
                  <a:lumMod val="50000"/>
                </a:schemeClr>
              </a:solidFill>
              <a:latin typeface="Verdana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25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9" y="323850"/>
            <a:ext cx="10905699" cy="5638801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fr-BE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¿CÓMO CREAR LA INMUNIDAD?</a:t>
            </a:r>
            <a:endParaRPr lang="en-IE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>
              <a:spcAft>
                <a:spcPts val="0"/>
              </a:spcAft>
              <a:buNone/>
            </a:pPr>
            <a:endParaRPr lang="es-ES" sz="1600" b="1" dirty="0">
              <a:solidFill>
                <a:srgbClr val="FFC000"/>
              </a:solidFill>
              <a:latin typeface="Verdana"/>
              <a:ea typeface="ＭＳ Ｐゴシック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s-ES" sz="1600" b="1" dirty="0">
                <a:solidFill>
                  <a:srgbClr val="FFC000"/>
                </a:solidFill>
                <a:latin typeface="Verdana"/>
                <a:ea typeface="ＭＳ Ｐゴシック" charset="0"/>
              </a:rPr>
              <a:t>MARCO JURÍDICO MEJORADO Y OBLIGACIONES</a:t>
            </a:r>
          </a:p>
          <a:p>
            <a:pPr>
              <a:spcAft>
                <a:spcPts val="0"/>
              </a:spcAft>
            </a:pPr>
            <a:r>
              <a:rPr lang="es-ES" sz="1600" dirty="0">
                <a:latin typeface="Verdana"/>
                <a:ea typeface="ＭＳ Ｐゴシック" charset="0"/>
              </a:rPr>
              <a:t>Refuerzo del marco jurídico de la UE, obligaciones de lucha contra el fraude y acciones de la Comisión europea:</a:t>
            </a:r>
          </a:p>
          <a:p>
            <a:pPr lvl="1">
              <a:spcAft>
                <a:spcPts val="0"/>
              </a:spcAft>
            </a:pPr>
            <a:r>
              <a:rPr lang="es-ES" sz="1400" dirty="0">
                <a:solidFill>
                  <a:schemeClr val="tx2"/>
                </a:solidFill>
                <a:latin typeface="Verdana"/>
                <a:ea typeface="ＭＳ Ｐゴシック" charset="0"/>
              </a:rPr>
              <a:t>Fondos de la política de cohesión — RDC 2021-2027</a:t>
            </a:r>
          </a:p>
          <a:p>
            <a:pPr lvl="1">
              <a:spcAft>
                <a:spcPts val="0"/>
              </a:spcAft>
            </a:pPr>
            <a:r>
              <a:rPr lang="es-ES" sz="1400" dirty="0">
                <a:latin typeface="Verdana"/>
                <a:ea typeface="ＭＳ Ｐゴシック" charset="0"/>
              </a:rPr>
              <a:t>Concepto más amplio de </a:t>
            </a:r>
            <a:r>
              <a:rPr lang="es-ES" sz="1400" dirty="0">
                <a:solidFill>
                  <a:schemeClr val="tx2"/>
                </a:solidFill>
                <a:latin typeface="Verdana"/>
                <a:ea typeface="ＭＳ Ｐゴシック" charset="0"/>
              </a:rPr>
              <a:t>conflicto de intereses </a:t>
            </a:r>
            <a:r>
              <a:rPr lang="es-ES" sz="1400" dirty="0">
                <a:latin typeface="Verdana"/>
                <a:ea typeface="ＭＳ Ｐゴシック" charset="0"/>
              </a:rPr>
              <a:t>(artículo 61 del Reglamento Financiero n.º 2018/1046)</a:t>
            </a:r>
          </a:p>
          <a:p>
            <a:pPr lvl="1">
              <a:spcAft>
                <a:spcPts val="0"/>
              </a:spcAft>
            </a:pPr>
            <a:r>
              <a:rPr lang="es-ES" sz="1400" dirty="0">
                <a:solidFill>
                  <a:schemeClr val="tx2"/>
                </a:solidFill>
                <a:latin typeface="Verdana"/>
                <a:ea typeface="ＭＳ Ｐゴシック" charset="0"/>
              </a:rPr>
              <a:t>Creación de la Fiscalía Europea </a:t>
            </a:r>
            <a:r>
              <a:rPr lang="es-ES" sz="1400" dirty="0">
                <a:latin typeface="Verdana"/>
                <a:ea typeface="ＭＳ Ｐゴシック" charset="0"/>
              </a:rPr>
              <a:t>(EPPO) y protección de los intereses financieros de la Unión (Directiva PIF)</a:t>
            </a:r>
          </a:p>
          <a:p>
            <a:pPr lvl="1">
              <a:spcAft>
                <a:spcPts val="0"/>
              </a:spcAft>
            </a:pPr>
            <a:r>
              <a:rPr lang="es-ES" sz="1400" dirty="0">
                <a:latin typeface="Verdana"/>
                <a:ea typeface="ＭＳ Ｐゴシック" charset="0"/>
              </a:rPr>
              <a:t>Avanzar hacia un </a:t>
            </a:r>
            <a:r>
              <a:rPr lang="es-ES" sz="1400" dirty="0">
                <a:solidFill>
                  <a:schemeClr val="tx2"/>
                </a:solidFill>
                <a:latin typeface="Verdana"/>
                <a:ea typeface="ＭＳ Ｐゴシック" charset="0"/>
              </a:rPr>
              <a:t>Sistema de Exclusión y Detección Precoz </a:t>
            </a:r>
            <a:r>
              <a:rPr lang="es-ES" sz="1400" dirty="0">
                <a:latin typeface="Verdana"/>
                <a:ea typeface="ＭＳ Ｐゴシック" charset="0"/>
              </a:rPr>
              <a:t>(EDES) y una </a:t>
            </a:r>
            <a:r>
              <a:rPr lang="es-ES" sz="1400" dirty="0">
                <a:solidFill>
                  <a:schemeClr val="tx2"/>
                </a:solidFill>
                <a:latin typeface="Verdana"/>
                <a:ea typeface="ＭＳ Ｐゴシック" charset="0"/>
              </a:rPr>
              <a:t>herramienta de extracción de datos </a:t>
            </a:r>
            <a:r>
              <a:rPr lang="es-ES" sz="1400" dirty="0">
                <a:latin typeface="Verdana"/>
                <a:ea typeface="ＭＳ Ｐゴシック" charset="0"/>
              </a:rPr>
              <a:t>(ARACHNE)</a:t>
            </a:r>
          </a:p>
          <a:p>
            <a:pPr lvl="1">
              <a:spcAft>
                <a:spcPts val="0"/>
              </a:spcAft>
            </a:pPr>
            <a:r>
              <a:rPr lang="es-ES" sz="1400" dirty="0">
                <a:latin typeface="Verdana"/>
                <a:ea typeface="ＭＳ Ｐゴシック" charset="0"/>
              </a:rPr>
              <a:t>Guía de la Comisión — </a:t>
            </a:r>
            <a:r>
              <a:rPr lang="es-ES" sz="1400" dirty="0">
                <a:solidFill>
                  <a:schemeClr val="tx2"/>
                </a:solidFill>
                <a:latin typeface="Verdana"/>
                <a:ea typeface="ＭＳ Ｐゴシック" charset="0"/>
              </a:rPr>
              <a:t>Orientaciones sobre la prevención y gestión de conflictos de intereses </a:t>
            </a:r>
            <a:br>
              <a:rPr lang="es-ES" sz="1400" dirty="0">
                <a:solidFill>
                  <a:schemeClr val="tx2"/>
                </a:solidFill>
                <a:latin typeface="Verdana"/>
                <a:ea typeface="ＭＳ Ｐゴシック" charset="0"/>
              </a:rPr>
            </a:br>
            <a:r>
              <a:rPr lang="es-ES" sz="1400" dirty="0">
                <a:latin typeface="Verdana"/>
                <a:ea typeface="ＭＳ Ｐゴシック" charset="0"/>
              </a:rPr>
              <a:t>(7 de abril de 2021)</a:t>
            </a:r>
          </a:p>
          <a:p>
            <a:pPr lvl="1">
              <a:spcAft>
                <a:spcPts val="0"/>
              </a:spcAft>
            </a:pPr>
            <a:r>
              <a:rPr lang="es-ES" sz="1400" dirty="0">
                <a:solidFill>
                  <a:schemeClr val="tx2"/>
                </a:solidFill>
                <a:latin typeface="Verdana"/>
                <a:ea typeface="ＭＳ Ｐゴシック" charset="0"/>
              </a:rPr>
              <a:t>Directiva sobre contratación pública </a:t>
            </a:r>
            <a:r>
              <a:rPr lang="es-ES" sz="1400" dirty="0">
                <a:latin typeface="Verdana"/>
                <a:ea typeface="ＭＳ Ｐゴシック" charset="0"/>
              </a:rPr>
              <a:t>(artículos 24 </a:t>
            </a:r>
            <a:r>
              <a:rPr lang="es-ES" sz="1400" dirty="0" smtClean="0">
                <a:latin typeface="Verdana"/>
                <a:ea typeface="ＭＳ Ｐゴシック" charset="0"/>
              </a:rPr>
              <a:t>y ss. </a:t>
            </a:r>
            <a:r>
              <a:rPr lang="es-ES" sz="1400" dirty="0">
                <a:latin typeface="Verdana"/>
                <a:ea typeface="ＭＳ Ｐゴシック" charset="0"/>
              </a:rPr>
              <a:t>2014/24/UE)</a:t>
            </a:r>
          </a:p>
          <a:p>
            <a:pPr lvl="1">
              <a:spcAft>
                <a:spcPts val="0"/>
              </a:spcAft>
            </a:pPr>
            <a:r>
              <a:rPr lang="es-ES" sz="1400" dirty="0">
                <a:latin typeface="Verdana"/>
                <a:ea typeface="ＭＳ Ｐゴシック" charset="0"/>
              </a:rPr>
              <a:t>Aumento de la financiación de la UE y nuevos instrumentos (incluida la respuesta COVID)</a:t>
            </a:r>
          </a:p>
          <a:p>
            <a:pPr marL="0" indent="0">
              <a:spcAft>
                <a:spcPts val="0"/>
              </a:spcAft>
              <a:buNone/>
            </a:pPr>
            <a:endParaRPr lang="es-ES" sz="1600" b="1" dirty="0">
              <a:solidFill>
                <a:srgbClr val="FFC000"/>
              </a:solidFill>
              <a:latin typeface="Verdana"/>
              <a:ea typeface="ＭＳ Ｐゴシック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IE" sz="1600" b="1" dirty="0">
                <a:solidFill>
                  <a:srgbClr val="FFC000"/>
                </a:solidFill>
                <a:latin typeface="Verdana"/>
                <a:ea typeface="ＭＳ Ｐゴシック" charset="0"/>
              </a:rPr>
              <a:t>AUMENTO DE RIESGOS Y NECESIDAD DE MEDIDAS MITIGADORAS</a:t>
            </a:r>
            <a:endParaRPr lang="fr-BE" sz="1600" b="1" dirty="0">
              <a:solidFill>
                <a:srgbClr val="FFC000"/>
              </a:solidFill>
              <a:latin typeface="Verdana"/>
              <a:ea typeface="ＭＳ Ｐゴシック" charset="0"/>
            </a:endParaRPr>
          </a:p>
          <a:p>
            <a:pPr lvl="1">
              <a:spcAft>
                <a:spcPts val="0"/>
              </a:spcAft>
            </a:pPr>
            <a:r>
              <a:rPr lang="en-IE" sz="1400" dirty="0" err="1">
                <a:solidFill>
                  <a:schemeClr val="tx2"/>
                </a:solidFill>
                <a:latin typeface="Verdana"/>
                <a:ea typeface="ＭＳ Ｐゴシック"/>
              </a:rPr>
              <a:t>Nuevos</a:t>
            </a:r>
            <a:r>
              <a:rPr lang="en-IE" sz="1400" dirty="0">
                <a:solidFill>
                  <a:schemeClr val="tx2"/>
                </a:solidFill>
                <a:latin typeface="Verdana"/>
                <a:ea typeface="ＭＳ Ｐゴシック"/>
              </a:rPr>
              <a:t> y </a:t>
            </a:r>
            <a:r>
              <a:rPr lang="en-IE" sz="1400" dirty="0" err="1">
                <a:solidFill>
                  <a:schemeClr val="tx2"/>
                </a:solidFill>
                <a:latin typeface="Verdana"/>
                <a:ea typeface="ＭＳ Ｐゴシック"/>
              </a:rPr>
              <a:t>mayores</a:t>
            </a:r>
            <a:r>
              <a:rPr lang="en-IE" sz="1400" dirty="0">
                <a:solidFill>
                  <a:schemeClr val="tx2"/>
                </a:solidFill>
                <a:latin typeface="Verdana"/>
                <a:ea typeface="ＭＳ Ｐゴシック"/>
              </a:rPr>
              <a:t> </a:t>
            </a:r>
            <a:r>
              <a:rPr lang="en-IE" sz="1400" dirty="0" err="1">
                <a:solidFill>
                  <a:schemeClr val="tx2"/>
                </a:solidFill>
                <a:latin typeface="Verdana"/>
                <a:ea typeface="ＭＳ Ｐゴシック"/>
              </a:rPr>
              <a:t>riesgos</a:t>
            </a:r>
            <a:r>
              <a:rPr lang="en-IE" sz="1400" dirty="0">
                <a:solidFill>
                  <a:schemeClr val="tx2"/>
                </a:solidFill>
                <a:latin typeface="Verdana"/>
                <a:ea typeface="ＭＳ Ｐゴシック"/>
              </a:rPr>
              <a:t> de </a:t>
            </a:r>
            <a:r>
              <a:rPr lang="en-IE" sz="1400" dirty="0" err="1">
                <a:solidFill>
                  <a:schemeClr val="tx2"/>
                </a:solidFill>
                <a:latin typeface="Verdana"/>
                <a:ea typeface="ＭＳ Ｐゴシック"/>
              </a:rPr>
              <a:t>fraude</a:t>
            </a:r>
            <a:r>
              <a:rPr lang="en-IE" sz="1400" dirty="0">
                <a:latin typeface="Verdana"/>
                <a:ea typeface="ＭＳ Ｐゴシック"/>
              </a:rPr>
              <a:t>: </a:t>
            </a:r>
            <a:r>
              <a:rPr lang="en-IE" sz="1400" dirty="0" err="1">
                <a:latin typeface="Verdana"/>
                <a:ea typeface="ＭＳ Ｐゴシック"/>
              </a:rPr>
              <a:t>gasto</a:t>
            </a:r>
            <a:r>
              <a:rPr lang="en-IE" sz="1400" dirty="0">
                <a:latin typeface="Verdana"/>
                <a:ea typeface="ＭＳ Ｐゴシック"/>
              </a:rPr>
              <a:t> de </a:t>
            </a:r>
            <a:r>
              <a:rPr lang="en-IE" sz="1400" dirty="0" err="1">
                <a:latin typeface="Verdana"/>
                <a:ea typeface="ＭＳ Ｐゴシック"/>
              </a:rPr>
              <a:t>emergencia</a:t>
            </a:r>
            <a:r>
              <a:rPr lang="en-IE" sz="1400" dirty="0">
                <a:latin typeface="Verdana"/>
                <a:ea typeface="ＭＳ Ｐゴシック"/>
              </a:rPr>
              <a:t> y </a:t>
            </a:r>
            <a:r>
              <a:rPr lang="en-IE" sz="1400" dirty="0" err="1">
                <a:latin typeface="Verdana"/>
                <a:ea typeface="ＭＳ Ｐゴシック"/>
              </a:rPr>
              <a:t>respuesta</a:t>
            </a:r>
            <a:r>
              <a:rPr lang="en-IE" sz="1400" dirty="0">
                <a:latin typeface="Verdana"/>
                <a:ea typeface="ＭＳ Ｐゴシック"/>
              </a:rPr>
              <a:t> a la crisis, + </a:t>
            </a:r>
            <a:r>
              <a:rPr lang="en-IE" sz="1400" dirty="0" err="1">
                <a:latin typeface="Verdana"/>
                <a:ea typeface="ＭＳ Ｐゴシック"/>
              </a:rPr>
              <a:t>flexibilidad</a:t>
            </a:r>
            <a:r>
              <a:rPr lang="en-IE" sz="1400" dirty="0">
                <a:latin typeface="Verdana"/>
                <a:ea typeface="ＭＳ Ｐゴシック"/>
              </a:rPr>
              <a:t>, </a:t>
            </a:r>
            <a:r>
              <a:rPr lang="en-IE" sz="1400" dirty="0" err="1">
                <a:latin typeface="Verdana"/>
                <a:ea typeface="ＭＳ Ｐゴシック"/>
              </a:rPr>
              <a:t>cofinanciación</a:t>
            </a:r>
            <a:r>
              <a:rPr lang="en-IE" sz="1400" dirty="0">
                <a:latin typeface="Verdana"/>
                <a:ea typeface="ＭＳ Ｐゴシック"/>
              </a:rPr>
              <a:t> 100%, </a:t>
            </a:r>
            <a:r>
              <a:rPr lang="en-IE" sz="1400" dirty="0" err="1">
                <a:latin typeface="Verdana"/>
                <a:ea typeface="ＭＳ Ｐゴシック"/>
              </a:rPr>
              <a:t>nuevos</a:t>
            </a:r>
            <a:r>
              <a:rPr lang="en-IE" sz="1400" dirty="0">
                <a:latin typeface="Verdana"/>
                <a:ea typeface="ＭＳ Ｐゴシック"/>
              </a:rPr>
              <a:t> </a:t>
            </a:r>
            <a:r>
              <a:rPr lang="en-IE" sz="1400" dirty="0" err="1">
                <a:latin typeface="Verdana"/>
                <a:ea typeface="ＭＳ Ｐゴシック"/>
              </a:rPr>
              <a:t>instrumentos</a:t>
            </a:r>
            <a:r>
              <a:rPr lang="en-IE" sz="1400" dirty="0">
                <a:latin typeface="Verdana"/>
                <a:ea typeface="ＭＳ Ｐゴシック"/>
              </a:rPr>
              <a:t> (NGEU)</a:t>
            </a:r>
          </a:p>
          <a:p>
            <a:pPr lvl="1">
              <a:spcAft>
                <a:spcPts val="0"/>
              </a:spcAft>
            </a:pPr>
            <a:r>
              <a:rPr lang="en-IE" sz="1400" dirty="0" err="1">
                <a:solidFill>
                  <a:schemeClr val="tx2"/>
                </a:solidFill>
                <a:latin typeface="Verdana"/>
                <a:ea typeface="ＭＳ Ｐゴシック"/>
              </a:rPr>
              <a:t>Necesidad</a:t>
            </a:r>
            <a:r>
              <a:rPr lang="en-IE" sz="1400" dirty="0">
                <a:solidFill>
                  <a:schemeClr val="tx2"/>
                </a:solidFill>
                <a:latin typeface="Verdana"/>
                <a:ea typeface="ＭＳ Ｐゴシック"/>
              </a:rPr>
              <a:t> de </a:t>
            </a:r>
            <a:r>
              <a:rPr lang="en-IE" sz="1400" dirty="0" err="1">
                <a:solidFill>
                  <a:schemeClr val="tx2"/>
                </a:solidFill>
                <a:latin typeface="Verdana"/>
                <a:ea typeface="ＭＳ Ｐゴシック"/>
              </a:rPr>
              <a:t>actualizar</a:t>
            </a:r>
            <a:r>
              <a:rPr lang="en-IE" sz="1400" dirty="0">
                <a:solidFill>
                  <a:schemeClr val="tx2"/>
                </a:solidFill>
                <a:latin typeface="Verdana"/>
                <a:ea typeface="ＭＳ Ｐゴシック"/>
              </a:rPr>
              <a:t> las </a:t>
            </a:r>
            <a:r>
              <a:rPr lang="en-IE" sz="1400" dirty="0" err="1">
                <a:solidFill>
                  <a:schemeClr val="tx2"/>
                </a:solidFill>
                <a:latin typeface="Verdana"/>
                <a:ea typeface="ＭＳ Ｐゴシック"/>
              </a:rPr>
              <a:t>evaluaciones</a:t>
            </a:r>
            <a:r>
              <a:rPr lang="en-IE" sz="1400" dirty="0">
                <a:solidFill>
                  <a:schemeClr val="tx2"/>
                </a:solidFill>
                <a:latin typeface="Verdana"/>
                <a:ea typeface="ＭＳ Ｐゴシック"/>
              </a:rPr>
              <a:t> de </a:t>
            </a:r>
            <a:r>
              <a:rPr lang="en-IE" sz="1400" dirty="0" err="1">
                <a:solidFill>
                  <a:schemeClr val="tx2"/>
                </a:solidFill>
                <a:latin typeface="Verdana"/>
                <a:ea typeface="ＭＳ Ｐゴシック"/>
              </a:rPr>
              <a:t>riesgo</a:t>
            </a:r>
            <a:r>
              <a:rPr lang="en-IE" sz="1400" dirty="0">
                <a:latin typeface="Verdana"/>
                <a:ea typeface="ＭＳ Ｐゴシック"/>
              </a:rPr>
              <a:t>: </a:t>
            </a:r>
            <a:r>
              <a:rPr lang="en-IE" sz="1400" dirty="0" err="1">
                <a:latin typeface="Verdana"/>
                <a:ea typeface="ＭＳ Ｐゴシック"/>
              </a:rPr>
              <a:t>adaptarlas</a:t>
            </a:r>
            <a:r>
              <a:rPr lang="en-IE" sz="1400" dirty="0">
                <a:latin typeface="Verdana"/>
                <a:ea typeface="ＭＳ Ｐゴシック"/>
              </a:rPr>
              <a:t> al </a:t>
            </a:r>
            <a:r>
              <a:rPr lang="en-IE" sz="1400" dirty="0" err="1">
                <a:latin typeface="Verdana"/>
                <a:ea typeface="ＭＳ Ｐゴシック"/>
              </a:rPr>
              <a:t>contexto</a:t>
            </a:r>
            <a:r>
              <a:rPr lang="en-IE" sz="1400" dirty="0">
                <a:latin typeface="Verdana"/>
                <a:ea typeface="ＭＳ Ｐゴシック"/>
              </a:rPr>
              <a:t> CRII/CRII+ y REACT-EU</a:t>
            </a:r>
          </a:p>
          <a:p>
            <a:pPr lvl="1">
              <a:spcAft>
                <a:spcPts val="0"/>
              </a:spcAft>
            </a:pPr>
            <a:r>
              <a:rPr lang="en-IE" sz="1400" dirty="0" err="1">
                <a:solidFill>
                  <a:schemeClr val="tx2"/>
                </a:solidFill>
                <a:latin typeface="Verdana"/>
                <a:ea typeface="ＭＳ Ｐゴシック"/>
              </a:rPr>
              <a:t>Adaptar</a:t>
            </a:r>
            <a:r>
              <a:rPr lang="en-IE" sz="1400" dirty="0">
                <a:solidFill>
                  <a:schemeClr val="tx2"/>
                </a:solidFill>
                <a:latin typeface="Verdana"/>
                <a:ea typeface="ＭＳ Ｐゴシック"/>
              </a:rPr>
              <a:t> las </a:t>
            </a:r>
            <a:r>
              <a:rPr lang="en-IE" sz="1400" dirty="0" err="1">
                <a:solidFill>
                  <a:schemeClr val="tx2"/>
                </a:solidFill>
                <a:latin typeface="Verdana"/>
                <a:ea typeface="ＭＳ Ｐゴシック"/>
              </a:rPr>
              <a:t>medidas</a:t>
            </a:r>
            <a:r>
              <a:rPr lang="en-IE" sz="1400" dirty="0">
                <a:solidFill>
                  <a:schemeClr val="tx2"/>
                </a:solidFill>
                <a:latin typeface="Verdana"/>
                <a:ea typeface="ＭＳ Ｐゴシック"/>
              </a:rPr>
              <a:t> anti-</a:t>
            </a:r>
            <a:r>
              <a:rPr lang="en-IE" sz="1400" dirty="0" err="1">
                <a:solidFill>
                  <a:schemeClr val="tx2"/>
                </a:solidFill>
                <a:latin typeface="Verdana"/>
                <a:ea typeface="ＭＳ Ｐゴシック"/>
              </a:rPr>
              <a:t>fraude</a:t>
            </a:r>
            <a:r>
              <a:rPr lang="en-IE" sz="1400" dirty="0">
                <a:solidFill>
                  <a:schemeClr val="tx2"/>
                </a:solidFill>
                <a:latin typeface="Verdana"/>
                <a:ea typeface="ＭＳ Ｐゴシック"/>
              </a:rPr>
              <a:t> y </a:t>
            </a:r>
            <a:r>
              <a:rPr lang="en-IE" sz="1400" dirty="0" err="1">
                <a:solidFill>
                  <a:schemeClr val="tx2"/>
                </a:solidFill>
                <a:latin typeface="Verdana"/>
                <a:ea typeface="ＭＳ Ｐゴシック"/>
              </a:rPr>
              <a:t>mitigar</a:t>
            </a:r>
            <a:r>
              <a:rPr lang="en-IE" sz="1400" dirty="0">
                <a:solidFill>
                  <a:schemeClr val="tx2"/>
                </a:solidFill>
                <a:latin typeface="Verdana"/>
                <a:ea typeface="ＭＳ Ｐゴシック"/>
              </a:rPr>
              <a:t> </a:t>
            </a:r>
            <a:r>
              <a:rPr lang="en-IE" sz="1400" dirty="0" err="1">
                <a:solidFill>
                  <a:schemeClr val="tx2"/>
                </a:solidFill>
                <a:latin typeface="Verdana"/>
                <a:ea typeface="ＭＳ Ｐゴシック"/>
              </a:rPr>
              <a:t>los</a:t>
            </a:r>
            <a:r>
              <a:rPr lang="en-IE" sz="1400" dirty="0">
                <a:solidFill>
                  <a:schemeClr val="tx2"/>
                </a:solidFill>
                <a:latin typeface="Verdana"/>
                <a:ea typeface="ＭＳ Ｐゴシック"/>
              </a:rPr>
              <a:t> </a:t>
            </a:r>
            <a:r>
              <a:rPr lang="en-IE" sz="1400" dirty="0" err="1">
                <a:solidFill>
                  <a:schemeClr val="tx2"/>
                </a:solidFill>
                <a:latin typeface="Verdana"/>
                <a:ea typeface="ＭＳ Ｐゴシック"/>
              </a:rPr>
              <a:t>nuevos</a:t>
            </a:r>
            <a:r>
              <a:rPr lang="en-IE" sz="1400" dirty="0">
                <a:solidFill>
                  <a:schemeClr val="tx2"/>
                </a:solidFill>
                <a:latin typeface="Verdana"/>
                <a:ea typeface="ＭＳ Ｐゴシック"/>
              </a:rPr>
              <a:t> </a:t>
            </a:r>
            <a:r>
              <a:rPr lang="en-IE" sz="1400" dirty="0" err="1">
                <a:solidFill>
                  <a:schemeClr val="tx2"/>
                </a:solidFill>
                <a:latin typeface="Verdana"/>
                <a:ea typeface="ＭＳ Ｐゴシック"/>
              </a:rPr>
              <a:t>riesgos</a:t>
            </a:r>
            <a:endParaRPr lang="fr-BE" sz="1400" dirty="0">
              <a:solidFill>
                <a:schemeClr val="tx2"/>
              </a:solidFill>
              <a:latin typeface="Verdana"/>
              <a:ea typeface="ＭＳ Ｐゴシック"/>
            </a:endParaRPr>
          </a:p>
          <a:p>
            <a:pPr marL="0" indent="0">
              <a:buNone/>
            </a:pPr>
            <a:endParaRPr lang="fr-BE" dirty="0">
              <a:solidFill>
                <a:schemeClr val="tx1">
                  <a:lumMod val="50000"/>
                </a:schemeClr>
              </a:solidFill>
              <a:latin typeface="Verdana"/>
              <a:ea typeface="ＭＳ Ｐゴシック" charset="0"/>
            </a:endParaRPr>
          </a:p>
          <a:p>
            <a:pPr marL="0" indent="0">
              <a:buNone/>
            </a:pPr>
            <a:endParaRPr lang="fr-BE" dirty="0">
              <a:solidFill>
                <a:schemeClr val="tx2"/>
              </a:solidFill>
              <a:latin typeface="Verdana"/>
              <a:ea typeface="ＭＳ Ｐゴシック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4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69AAAE-F896-44C5-88FD-93BBA8453D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825" y="5121275"/>
            <a:ext cx="8942388" cy="1377950"/>
          </a:xfrm>
        </p:spPr>
        <p:txBody>
          <a:bodyPr rtlCol="0" anchor="b"/>
          <a:lstStyle/>
          <a:p>
            <a:pPr eaLnBrk="1" hangingPunct="1">
              <a:defRPr/>
            </a:pPr>
            <a:r>
              <a:rPr lang="es-ES" altLang="ca-ES" sz="1050" b="1">
                <a:solidFill>
                  <a:srgbClr val="7F7F7F"/>
                </a:solidFill>
              </a:rPr>
              <a:t>© Unión Europea 2020</a:t>
            </a:r>
          </a:p>
          <a:p>
            <a:pPr eaLnBrk="1" hangingPunct="1">
              <a:defRPr/>
            </a:pPr>
            <a:r>
              <a:rPr lang="es-ES" altLang="ca-ES" sz="1050">
                <a:solidFill>
                  <a:srgbClr val="7F7F7F"/>
                </a:solidFill>
              </a:rPr>
              <a:t>Salvo que se estipule lo contrario, la reutilización de esta presentación se autoriza en el marco de la licencia </a:t>
            </a:r>
            <a:r>
              <a:rPr lang="es-ES" altLang="ca-ES" sz="1050">
                <a:solidFill>
                  <a:srgbClr val="7F7F7F"/>
                </a:solidFill>
                <a:hlinkClick r:id="rId3"/>
              </a:rPr>
              <a:t>CC </a:t>
            </a:r>
            <a:r>
              <a:rPr lang="es-ES" altLang="ca-ES" sz="1050" err="1">
                <a:solidFill>
                  <a:srgbClr val="7F7F7F"/>
                </a:solidFill>
                <a:hlinkClick r:id="rId3"/>
              </a:rPr>
              <a:t>BY</a:t>
            </a:r>
            <a:r>
              <a:rPr lang="es-ES" altLang="ca-ES" sz="1050">
                <a:solidFill>
                  <a:srgbClr val="7F7F7F"/>
                </a:solidFill>
                <a:hlinkClick r:id="rId3"/>
              </a:rPr>
              <a:t> 4.0.</a:t>
            </a:r>
            <a:r>
              <a:rPr lang="es-ES" altLang="ca-ES" sz="1050">
                <a:solidFill>
                  <a:srgbClr val="7F7F7F"/>
                </a:solidFill>
              </a:rPr>
              <a:t> Para cualquier uso o reproducción de los elementos que no son propiedad de la UE, se debe solicitar directamente la autorización de los respectivos titulares de los derechos.</a:t>
            </a:r>
          </a:p>
        </p:txBody>
      </p:sp>
      <p:pic>
        <p:nvPicPr>
          <p:cNvPr id="51203" name="Picture 5">
            <a:extLst>
              <a:ext uri="{FF2B5EF4-FFF2-40B4-BE49-F238E27FC236}">
                <a16:creationId xmlns:a16="http://schemas.microsoft.com/office/drawing/2014/main" xmlns="" id="{47817D74-F016-485A-9BAB-980932A65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3727450"/>
            <a:ext cx="102393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6">
            <a:extLst>
              <a:ext uri="{FF2B5EF4-FFF2-40B4-BE49-F238E27FC236}">
                <a16:creationId xmlns:a16="http://schemas.microsoft.com/office/drawing/2014/main" xmlns="" id="{22BA4F9D-3A9A-4D40-BE05-BE234E2A2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4200" y="4108450"/>
            <a:ext cx="66656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ts val="18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IE" altLang="ca-ES" sz="3200">
                <a:solidFill>
                  <a:srgbClr val="024EA2"/>
                </a:solidFill>
              </a:rPr>
              <a:t>@</a:t>
            </a:r>
            <a:r>
              <a:rPr lang="en-IE" altLang="ca-ES" sz="3200" err="1">
                <a:solidFill>
                  <a:srgbClr val="024EA2"/>
                </a:solidFill>
              </a:rPr>
              <a:t>Euinmyregion</a:t>
            </a:r>
            <a:r>
              <a:rPr lang="en-IE" altLang="ca-ES" sz="3200">
                <a:solidFill>
                  <a:srgbClr val="024EA2"/>
                </a:solidFill>
              </a:rPr>
              <a:t>	@</a:t>
            </a:r>
            <a:r>
              <a:rPr lang="en-IE" altLang="ca-ES" sz="3200" err="1">
                <a:solidFill>
                  <a:srgbClr val="024EA2"/>
                </a:solidFill>
              </a:rPr>
              <a:t>RegioES_PT</a:t>
            </a:r>
            <a:endParaRPr lang="en-GB" altLang="ca-ES">
              <a:solidFill>
                <a:srgbClr val="024EA2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-203162"/>
            <a:ext cx="12192000" cy="3501008"/>
          </a:xfrm>
          <a:prstGeom prst="rect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</a:pPr>
            <a:endParaRPr kumimoji="0" lang="en-I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xmlns="" id="{01E8E285-59FB-4C40-B9DD-26BC9BEE8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32" y="764704"/>
            <a:ext cx="1051560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E"/>
              <a:t>¡</a:t>
            </a:r>
            <a:r>
              <a:rPr lang="es-ES" altLang="ca-ES"/>
              <a:t>Gracias!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58837" y="597970"/>
            <a:ext cx="10515600" cy="78263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fr-FR" sz="3400">
                <a:solidFill>
                  <a:srgbClr val="1B5D99"/>
                </a:solidFill>
                <a:sym typeface="Verdana" panose="020B0604030504040204" pitchFamily="34" charset="0"/>
              </a:rPr>
              <a:t>2014-2020: 1/3 del </a:t>
            </a:r>
            <a:r>
              <a:rPr lang="en-GB" altLang="fr-FR" sz="3400" err="1">
                <a:solidFill>
                  <a:srgbClr val="1B5D99"/>
                </a:solidFill>
                <a:sym typeface="Verdana" panose="020B0604030504040204" pitchFamily="34" charset="0"/>
              </a:rPr>
              <a:t>presupuesto</a:t>
            </a:r>
            <a:r>
              <a:rPr lang="en-GB" altLang="fr-FR" sz="3400">
                <a:solidFill>
                  <a:srgbClr val="1B5D99"/>
                </a:solidFill>
                <a:sym typeface="Verdana" panose="020B0604030504040204" pitchFamily="34" charset="0"/>
              </a:rPr>
              <a:t> de la UE</a:t>
            </a:r>
            <a:endParaRPr lang="fr-FR" altLang="fr-FR" sz="3400">
              <a:solidFill>
                <a:srgbClr val="1B5D99"/>
              </a:solidFill>
              <a:sym typeface="Verdana" panose="020B0604030504040204" pitchFamily="34" charset="0"/>
            </a:endParaRPr>
          </a:p>
        </p:txBody>
      </p:sp>
      <p:grpSp>
        <p:nvGrpSpPr>
          <p:cNvPr id="286739" name="Group 19"/>
          <p:cNvGrpSpPr>
            <a:grpSpLocks/>
          </p:cNvGrpSpPr>
          <p:nvPr/>
        </p:nvGrpSpPr>
        <p:grpSpPr bwMode="auto">
          <a:xfrm>
            <a:off x="1970881" y="2132856"/>
            <a:ext cx="8250237" cy="4105275"/>
            <a:chOff x="269" y="1389"/>
            <a:chExt cx="5197" cy="2586"/>
          </a:xfrm>
        </p:grpSpPr>
        <p:pic>
          <p:nvPicPr>
            <p:cNvPr id="32772" name="Picture 4" descr="runners vier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63"/>
            <a:stretch>
              <a:fillRect/>
            </a:stretch>
          </p:blipFill>
          <p:spPr bwMode="gray">
            <a:xfrm>
              <a:off x="295" y="1389"/>
              <a:ext cx="5171" cy="2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3" name="AutoShape 5"/>
            <p:cNvSpPr>
              <a:spLocks noChangeArrowheads="1"/>
            </p:cNvSpPr>
            <p:nvPr/>
          </p:nvSpPr>
          <p:spPr bwMode="gray">
            <a:xfrm>
              <a:off x="2154" y="1480"/>
              <a:ext cx="2166" cy="506"/>
            </a:xfrm>
            <a:prstGeom prst="roundRect">
              <a:avLst>
                <a:gd name="adj" fmla="val 35782"/>
              </a:avLst>
            </a:prstGeom>
            <a:solidFill>
              <a:schemeClr val="bg1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None/>
                <a:defRPr/>
              </a:pPr>
              <a:r>
                <a:rPr lang="en-GB" altLang="fr-FR" sz="1200">
                  <a:solidFill>
                    <a:srgbClr val="0F5494"/>
                  </a:solidFill>
                  <a:cs typeface="+mn-cs"/>
                  <a:sym typeface="Verdana" panose="020B0604030504040204" pitchFamily="34" charset="0"/>
                </a:rPr>
                <a:t>Las </a:t>
              </a:r>
              <a:r>
                <a:rPr lang="en-GB" altLang="fr-FR" sz="1200" err="1">
                  <a:solidFill>
                    <a:srgbClr val="0F5494"/>
                  </a:solidFill>
                  <a:cs typeface="+mn-cs"/>
                  <a:sym typeface="Verdana" panose="020B0604030504040204" pitchFamily="34" charset="0"/>
                </a:rPr>
                <a:t>reformas</a:t>
              </a:r>
              <a:r>
                <a:rPr lang="en-GB" altLang="fr-FR" sz="1200">
                  <a:solidFill>
                    <a:srgbClr val="0F5494"/>
                  </a:solidFill>
                  <a:cs typeface="+mn-cs"/>
                  <a:sym typeface="Verdana" panose="020B0604030504040204" pitchFamily="34" charset="0"/>
                </a:rPr>
                <a:t> </a:t>
              </a:r>
              <a:r>
                <a:rPr lang="en-GB" altLang="fr-FR" sz="1200" err="1">
                  <a:solidFill>
                    <a:srgbClr val="0F5494"/>
                  </a:solidFill>
                  <a:cs typeface="+mn-cs"/>
                  <a:sym typeface="Verdana" panose="020B0604030504040204" pitchFamily="34" charset="0"/>
                </a:rPr>
                <a:t>acordadas</a:t>
              </a:r>
              <a:r>
                <a:rPr lang="en-GB" altLang="fr-FR" sz="1200">
                  <a:solidFill>
                    <a:srgbClr val="0F5494"/>
                  </a:solidFill>
                  <a:cs typeface="+mn-cs"/>
                  <a:sym typeface="Verdana" panose="020B0604030504040204" pitchFamily="34" charset="0"/>
                </a:rPr>
                <a:t> para el </a:t>
              </a:r>
              <a:r>
                <a:rPr lang="en-GB" altLang="fr-FR" sz="1200" b="1" err="1">
                  <a:solidFill>
                    <a:srgbClr val="0F5494"/>
                  </a:solidFill>
                  <a:cs typeface="+mn-cs"/>
                  <a:sym typeface="Verdana" panose="020B0604030504040204" pitchFamily="34" charset="0"/>
                </a:rPr>
                <a:t>período</a:t>
              </a:r>
              <a:r>
                <a:rPr lang="en-GB" altLang="fr-FR" sz="1200" b="1">
                  <a:solidFill>
                    <a:srgbClr val="0F5494"/>
                  </a:solidFill>
                  <a:cs typeface="+mn-cs"/>
                  <a:sym typeface="Verdana" panose="020B0604030504040204" pitchFamily="34" charset="0"/>
                </a:rPr>
                <a:t> 2014-2020</a:t>
              </a:r>
              <a:r>
                <a:rPr lang="en-GB" altLang="fr-FR" sz="1200">
                  <a:solidFill>
                    <a:srgbClr val="0F5494"/>
                  </a:solidFill>
                  <a:cs typeface="+mn-cs"/>
                  <a:sym typeface="Verdana" panose="020B0604030504040204" pitchFamily="34" charset="0"/>
                </a:rPr>
                <a:t> </a:t>
              </a:r>
              <a:r>
                <a:rPr lang="en-GB" altLang="fr-FR" sz="1200" err="1">
                  <a:solidFill>
                    <a:srgbClr val="0F5494"/>
                  </a:solidFill>
                  <a:cs typeface="+mn-cs"/>
                  <a:sym typeface="Verdana" panose="020B0604030504040204" pitchFamily="34" charset="0"/>
                </a:rPr>
                <a:t>tienen</a:t>
              </a:r>
              <a:r>
                <a:rPr lang="en-GB" altLang="fr-FR" sz="1200">
                  <a:solidFill>
                    <a:srgbClr val="0F5494"/>
                  </a:solidFill>
                  <a:cs typeface="+mn-cs"/>
                  <a:sym typeface="Verdana" panose="020B0604030504040204" pitchFamily="34" charset="0"/>
                </a:rPr>
                <a:t> </a:t>
              </a:r>
              <a:r>
                <a:rPr lang="en-GB" altLang="fr-FR" sz="1200" err="1">
                  <a:solidFill>
                    <a:srgbClr val="0F5494"/>
                  </a:solidFill>
                  <a:cs typeface="+mn-cs"/>
                  <a:sym typeface="Verdana" panose="020B0604030504040204" pitchFamily="34" charset="0"/>
                </a:rPr>
                <a:t>como</a:t>
              </a:r>
              <a:r>
                <a:rPr lang="en-GB" altLang="fr-FR" sz="1200">
                  <a:solidFill>
                    <a:srgbClr val="0F5494"/>
                  </a:solidFill>
                  <a:cs typeface="+mn-cs"/>
                  <a:sym typeface="Verdana" panose="020B0604030504040204" pitchFamily="34" charset="0"/>
                </a:rPr>
                <a:t> </a:t>
              </a:r>
              <a:r>
                <a:rPr lang="en-GB" altLang="fr-FR" sz="1200" err="1">
                  <a:solidFill>
                    <a:srgbClr val="0F5494"/>
                  </a:solidFill>
                  <a:cs typeface="+mn-cs"/>
                  <a:sym typeface="Verdana" panose="020B0604030504040204" pitchFamily="34" charset="0"/>
                </a:rPr>
                <a:t>objetivo</a:t>
              </a:r>
              <a:r>
                <a:rPr lang="en-GB" altLang="fr-FR" sz="1200">
                  <a:solidFill>
                    <a:srgbClr val="0F5494"/>
                  </a:solidFill>
                  <a:cs typeface="+mn-cs"/>
                  <a:sym typeface="Verdana" panose="020B0604030504040204" pitchFamily="34" charset="0"/>
                </a:rPr>
                <a:t> </a:t>
              </a:r>
              <a:br>
                <a:rPr lang="en-GB" altLang="fr-FR" sz="1200">
                  <a:solidFill>
                    <a:srgbClr val="0F5494"/>
                  </a:solidFill>
                  <a:cs typeface="+mn-cs"/>
                  <a:sym typeface="Verdana" panose="020B0604030504040204" pitchFamily="34" charset="0"/>
                </a:rPr>
              </a:br>
              <a:r>
                <a:rPr lang="en-GB" altLang="fr-FR" sz="1200" b="1" err="1">
                  <a:solidFill>
                    <a:srgbClr val="0F5494"/>
                  </a:solidFill>
                  <a:cs typeface="+mn-cs"/>
                  <a:sym typeface="Verdana" panose="020B0604030504040204" pitchFamily="34" charset="0"/>
                </a:rPr>
                <a:t>maximizar</a:t>
              </a:r>
              <a:r>
                <a:rPr lang="en-GB" altLang="fr-FR" sz="1200" b="1">
                  <a:solidFill>
                    <a:srgbClr val="0F5494"/>
                  </a:solidFill>
                  <a:cs typeface="+mn-cs"/>
                  <a:sym typeface="Verdana" panose="020B0604030504040204" pitchFamily="34" charset="0"/>
                </a:rPr>
                <a:t> el </a:t>
              </a:r>
              <a:r>
                <a:rPr lang="en-GB" altLang="fr-FR" sz="1200" b="1" err="1">
                  <a:solidFill>
                    <a:srgbClr val="0F5494"/>
                  </a:solidFill>
                  <a:cs typeface="+mn-cs"/>
                  <a:sym typeface="Verdana" panose="020B0604030504040204" pitchFamily="34" charset="0"/>
                </a:rPr>
                <a:t>impacto</a:t>
              </a:r>
              <a:r>
                <a:rPr lang="en-GB" altLang="fr-FR" sz="1200" b="1">
                  <a:solidFill>
                    <a:srgbClr val="0F5494"/>
                  </a:solidFill>
                  <a:cs typeface="+mn-cs"/>
                  <a:sym typeface="Verdana" panose="020B0604030504040204" pitchFamily="34" charset="0"/>
                </a:rPr>
                <a:t> de la </a:t>
              </a:r>
              <a:br>
                <a:rPr lang="en-GB" altLang="fr-FR" sz="1200" b="1">
                  <a:solidFill>
                    <a:srgbClr val="0F5494"/>
                  </a:solidFill>
                  <a:cs typeface="+mn-cs"/>
                  <a:sym typeface="Verdana" panose="020B0604030504040204" pitchFamily="34" charset="0"/>
                </a:rPr>
              </a:br>
              <a:r>
                <a:rPr lang="en-GB" altLang="fr-FR" sz="1200" b="1" err="1">
                  <a:solidFill>
                    <a:srgbClr val="0F5494"/>
                  </a:solidFill>
                  <a:cs typeface="+mn-cs"/>
                  <a:sym typeface="Verdana" panose="020B0604030504040204" pitchFamily="34" charset="0"/>
                </a:rPr>
                <a:t>financiación</a:t>
              </a:r>
              <a:r>
                <a:rPr lang="en-GB" altLang="fr-FR" sz="1200" b="1">
                  <a:solidFill>
                    <a:srgbClr val="0F5494"/>
                  </a:solidFill>
                  <a:cs typeface="+mn-cs"/>
                  <a:sym typeface="Verdana" panose="020B0604030504040204" pitchFamily="34" charset="0"/>
                </a:rPr>
                <a:t> de la UE</a:t>
              </a:r>
              <a:r>
                <a:rPr lang="en-GB" altLang="fr-FR" sz="1200">
                  <a:solidFill>
                    <a:srgbClr val="0F5494"/>
                  </a:solidFill>
                  <a:cs typeface="+mn-cs"/>
                  <a:sym typeface="Verdana" panose="020B0604030504040204" pitchFamily="34" charset="0"/>
                </a:rPr>
                <a:t> </a:t>
              </a:r>
              <a:r>
                <a:rPr lang="en-GB" altLang="fr-FR" sz="1200" err="1">
                  <a:solidFill>
                    <a:srgbClr val="0F5494"/>
                  </a:solidFill>
                  <a:cs typeface="+mn-cs"/>
                  <a:sym typeface="Verdana" panose="020B0604030504040204" pitchFamily="34" charset="0"/>
                </a:rPr>
                <a:t>disponible</a:t>
              </a:r>
              <a:r>
                <a:rPr lang="en-GB" altLang="fr-FR" sz="1200">
                  <a:solidFill>
                    <a:srgbClr val="0F5494"/>
                  </a:solidFill>
                  <a:cs typeface="+mn-cs"/>
                  <a:sym typeface="Verdana" panose="020B0604030504040204" pitchFamily="34" charset="0"/>
                </a:rPr>
                <a:t>.</a:t>
              </a:r>
            </a:p>
          </p:txBody>
        </p:sp>
        <p:sp>
          <p:nvSpPr>
            <p:cNvPr id="32774" name="Rectangle 31"/>
            <p:cNvSpPr>
              <a:spLocks noChangeAspect="1" noChangeArrowheads="1"/>
            </p:cNvSpPr>
            <p:nvPr/>
          </p:nvSpPr>
          <p:spPr bwMode="gray">
            <a:xfrm>
              <a:off x="471" y="2108"/>
              <a:ext cx="148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>
              <a:spAutoFit/>
            </a:bodyPr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ClrTx/>
                <a:buNone/>
                <a:defRPr/>
              </a:pPr>
              <a:r>
                <a:rPr lang="en-GB" altLang="sl-SI" sz="1400" b="1">
                  <a:solidFill>
                    <a:srgbClr val="0065A3"/>
                  </a:solidFill>
                </a:rPr>
                <a:t>1 082 000 millones EUR</a:t>
              </a:r>
            </a:p>
          </p:txBody>
        </p:sp>
        <p:sp>
          <p:nvSpPr>
            <p:cNvPr id="32775" name="AutoShape 7"/>
            <p:cNvSpPr>
              <a:spLocks noChangeArrowheads="1"/>
            </p:cNvSpPr>
            <p:nvPr/>
          </p:nvSpPr>
          <p:spPr bwMode="gray">
            <a:xfrm>
              <a:off x="697" y="1874"/>
              <a:ext cx="1542" cy="242"/>
            </a:xfrm>
            <a:prstGeom prst="roundRect">
              <a:avLst>
                <a:gd name="adj" fmla="val 20792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b">
              <a:spAutoFit/>
            </a:bodyPr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None/>
                <a:defRPr/>
              </a:pPr>
              <a:r>
                <a:rPr lang="es-ES" altLang="fr-FR" sz="800" b="1">
                  <a:solidFill>
                    <a:srgbClr val="FFFFFF"/>
                  </a:solidFill>
                </a:rPr>
                <a:t>El presupuesto total de la UE </a:t>
              </a:r>
              <a:br>
                <a:rPr lang="es-ES" altLang="fr-FR" sz="800" b="1">
                  <a:solidFill>
                    <a:srgbClr val="FFFFFF"/>
                  </a:solidFill>
                </a:rPr>
              </a:br>
              <a:r>
                <a:rPr lang="es-ES" altLang="fr-FR" sz="800" b="1">
                  <a:solidFill>
                    <a:srgbClr val="FFFFFF"/>
                  </a:solidFill>
                </a:rPr>
                <a:t>para el período 2014-2020 asciende a </a:t>
              </a:r>
              <a:endParaRPr lang="fr-FR" altLang="fr-FR" sz="800" b="1">
                <a:solidFill>
                  <a:srgbClr val="FFFFFF"/>
                </a:solidFill>
              </a:endParaRPr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gray">
            <a:xfrm>
              <a:off x="269" y="2614"/>
              <a:ext cx="872" cy="386"/>
            </a:xfrm>
            <a:prstGeom prst="roundRect">
              <a:avLst>
                <a:gd name="adj" fmla="val 8898"/>
              </a:avLst>
            </a:prstGeom>
            <a:solidFill>
              <a:srgbClr val="3994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ClrTx/>
                <a:buNone/>
                <a:defRPr/>
              </a:pPr>
              <a:r>
                <a:rPr lang="es-ES" altLang="fr-FR" sz="800" b="1">
                  <a:solidFill>
                    <a:srgbClr val="FFFFFF"/>
                  </a:solidFill>
                </a:rPr>
                <a:t>Otras políticas de </a:t>
              </a:r>
              <a:br>
                <a:rPr lang="es-ES" altLang="fr-FR" sz="800" b="1">
                  <a:solidFill>
                    <a:srgbClr val="FFFFFF"/>
                  </a:solidFill>
                </a:rPr>
              </a:br>
              <a:r>
                <a:rPr lang="es-ES" altLang="fr-FR" sz="800" b="1">
                  <a:solidFill>
                    <a:srgbClr val="FFFFFF"/>
                  </a:solidFill>
                </a:rPr>
                <a:t>la UE, agricultura, </a:t>
              </a:r>
              <a:br>
                <a:rPr lang="es-ES" altLang="fr-FR" sz="800" b="1">
                  <a:solidFill>
                    <a:srgbClr val="FFFFFF"/>
                  </a:solidFill>
                </a:rPr>
              </a:br>
              <a:r>
                <a:rPr lang="es-ES" altLang="fr-FR" sz="800" b="1">
                  <a:solidFill>
                    <a:srgbClr val="FFFFFF"/>
                  </a:solidFill>
                </a:rPr>
                <a:t>investigación, 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  <a:buClrTx/>
                <a:buNone/>
                <a:defRPr/>
              </a:pPr>
              <a:r>
                <a:rPr lang="es-ES" altLang="fr-FR" sz="800" b="1">
                  <a:solidFill>
                    <a:srgbClr val="FFFFFF"/>
                  </a:solidFill>
                </a:rPr>
                <a:t>política exterior etc.</a:t>
              </a:r>
              <a:endParaRPr lang="fr-FR" altLang="fr-FR" sz="800" b="1">
                <a:solidFill>
                  <a:srgbClr val="FFFFFF"/>
                </a:solidFill>
              </a:endParaRPr>
            </a:p>
          </p:txBody>
        </p:sp>
        <p:sp>
          <p:nvSpPr>
            <p:cNvPr id="32777" name="Rectangle 31"/>
            <p:cNvSpPr>
              <a:spLocks noChangeAspect="1" noChangeArrowheads="1"/>
            </p:cNvSpPr>
            <p:nvPr/>
          </p:nvSpPr>
          <p:spPr bwMode="gray">
            <a:xfrm>
              <a:off x="269" y="3049"/>
              <a:ext cx="137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>
              <a:spAutoFit/>
            </a:bodyPr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None/>
                <a:defRPr/>
              </a:pPr>
              <a:r>
                <a:rPr lang="en-GB" altLang="sl-SI" sz="1400" b="1">
                  <a:solidFill>
                    <a:srgbClr val="399499"/>
                  </a:solidFill>
                </a:rPr>
                <a:t>730 200</a:t>
              </a:r>
              <a:r>
                <a:rPr lang="sl-SI" altLang="sl-SI" sz="1400" b="1">
                  <a:solidFill>
                    <a:srgbClr val="399499"/>
                  </a:solidFill>
                </a:rPr>
                <a:t> </a:t>
              </a:r>
              <a:r>
                <a:rPr lang="en-GB" altLang="sl-SI" sz="1400" b="1">
                  <a:solidFill>
                    <a:srgbClr val="399499"/>
                  </a:solidFill>
                </a:rPr>
                <a:t>millones EUR</a:t>
              </a:r>
            </a:p>
          </p:txBody>
        </p:sp>
        <p:sp>
          <p:nvSpPr>
            <p:cNvPr id="32778" name="Rectangle 31"/>
            <p:cNvSpPr>
              <a:spLocks noChangeAspect="1" noChangeArrowheads="1"/>
            </p:cNvSpPr>
            <p:nvPr/>
          </p:nvSpPr>
          <p:spPr bwMode="gray">
            <a:xfrm>
              <a:off x="425" y="2283"/>
              <a:ext cx="7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>
              <a:spAutoFit/>
            </a:bodyPr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None/>
                <a:defRPr/>
              </a:pPr>
              <a:r>
                <a:rPr lang="en-GB" altLang="sl-SI" sz="2400" b="1">
                  <a:solidFill>
                    <a:srgbClr val="399499"/>
                  </a:solidFill>
                </a:rPr>
                <a:t>67,5</a:t>
              </a:r>
              <a:r>
                <a:rPr lang="sl-SI" altLang="sl-SI" sz="2400" b="1">
                  <a:solidFill>
                    <a:srgbClr val="399499"/>
                  </a:solidFill>
                </a:rPr>
                <a:t>%</a:t>
              </a:r>
              <a:endParaRPr lang="en-GB" altLang="sl-SI" sz="2400" b="1">
                <a:solidFill>
                  <a:srgbClr val="399499"/>
                </a:solidFill>
              </a:endParaRPr>
            </a:p>
          </p:txBody>
        </p:sp>
        <p:sp>
          <p:nvSpPr>
            <p:cNvPr id="32779" name="Rectangle 31"/>
            <p:cNvSpPr>
              <a:spLocks noChangeAspect="1" noChangeArrowheads="1"/>
            </p:cNvSpPr>
            <p:nvPr/>
          </p:nvSpPr>
          <p:spPr bwMode="gray">
            <a:xfrm>
              <a:off x="1954" y="2283"/>
              <a:ext cx="7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>
              <a:spAutoFit/>
            </a:bodyPr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None/>
                <a:defRPr/>
              </a:pPr>
              <a:r>
                <a:rPr lang="en-GB" altLang="sl-SI" sz="2400" b="1">
                  <a:solidFill>
                    <a:srgbClr val="0065A3"/>
                  </a:solidFill>
                </a:rPr>
                <a:t>32,5</a:t>
              </a:r>
              <a:r>
                <a:rPr lang="sl-SI" altLang="sl-SI" sz="2400" b="1">
                  <a:solidFill>
                    <a:srgbClr val="0065A3"/>
                  </a:solidFill>
                </a:rPr>
                <a:t>%</a:t>
              </a:r>
              <a:endParaRPr lang="en-GB" altLang="sl-SI" sz="2400" b="1">
                <a:solidFill>
                  <a:srgbClr val="0065A3"/>
                </a:solidFill>
              </a:endParaRPr>
            </a:p>
          </p:txBody>
        </p:sp>
        <p:sp>
          <p:nvSpPr>
            <p:cNvPr id="32780" name="Rectangle 31"/>
            <p:cNvSpPr>
              <a:spLocks noChangeAspect="1" noChangeArrowheads="1"/>
            </p:cNvSpPr>
            <p:nvPr/>
          </p:nvSpPr>
          <p:spPr bwMode="gray">
            <a:xfrm>
              <a:off x="1954" y="2738"/>
              <a:ext cx="137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>
              <a:spAutoFit/>
            </a:bodyPr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None/>
                <a:defRPr/>
              </a:pPr>
              <a:r>
                <a:rPr lang="en-GB" altLang="sl-SI" sz="1400" b="1">
                  <a:solidFill>
                    <a:srgbClr val="0065A3"/>
                  </a:solidFill>
                </a:rPr>
                <a:t>351 800</a:t>
              </a:r>
              <a:r>
                <a:rPr lang="sl-SI" altLang="sl-SI" sz="1400" b="1">
                  <a:solidFill>
                    <a:srgbClr val="0065A3"/>
                  </a:solidFill>
                </a:rPr>
                <a:t> </a:t>
              </a:r>
              <a:r>
                <a:rPr lang="en-GB" altLang="sl-SI" sz="1400" b="1">
                  <a:solidFill>
                    <a:srgbClr val="0065A3"/>
                  </a:solidFill>
                </a:rPr>
                <a:t>millones EUR</a:t>
              </a:r>
            </a:p>
          </p:txBody>
        </p:sp>
        <p:sp>
          <p:nvSpPr>
            <p:cNvPr id="32781" name="AutoShape 13"/>
            <p:cNvSpPr>
              <a:spLocks noChangeArrowheads="1"/>
            </p:cNvSpPr>
            <p:nvPr/>
          </p:nvSpPr>
          <p:spPr bwMode="gray">
            <a:xfrm>
              <a:off x="1954" y="2583"/>
              <a:ext cx="1326" cy="142"/>
            </a:xfrm>
            <a:prstGeom prst="roundRect">
              <a:avLst>
                <a:gd name="adj" fmla="val 8898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None/>
                <a:defRPr/>
              </a:pPr>
              <a:r>
                <a:rPr lang="es-ES" altLang="fr-FR" sz="800" b="1">
                  <a:solidFill>
                    <a:srgbClr val="FFFFFF"/>
                  </a:solidFill>
                </a:rPr>
                <a:t>Fondos de la política de cohesión</a:t>
              </a:r>
              <a:endParaRPr lang="fr-FR" altLang="fr-FR" sz="800" b="1">
                <a:solidFill>
                  <a:srgbClr val="FFFFFF"/>
                </a:solidFill>
              </a:endParaRPr>
            </a:p>
          </p:txBody>
        </p:sp>
        <p:sp>
          <p:nvSpPr>
            <p:cNvPr id="32782" name="Oval 14"/>
            <p:cNvSpPr>
              <a:spLocks noChangeArrowheads="1"/>
            </p:cNvSpPr>
            <p:nvPr/>
          </p:nvSpPr>
          <p:spPr bwMode="gray">
            <a:xfrm>
              <a:off x="4585" y="1482"/>
              <a:ext cx="727" cy="727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127000" algn="ctr">
                  <a:solidFill>
                    <a:srgbClr val="33CCCC">
                      <a:alpha val="50195"/>
                    </a:srgbClr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None/>
                <a:defRPr/>
              </a:pPr>
              <a:r>
                <a:rPr lang="en-GB" altLang="fr-FR" sz="1300" b="1">
                  <a:solidFill>
                    <a:srgbClr val="FFFFFF"/>
                  </a:solidFill>
                </a:rPr>
                <a:t>Crecimiento</a:t>
              </a:r>
              <a:endParaRPr lang="fr-FR" altLang="fr-FR" sz="1300" b="1">
                <a:solidFill>
                  <a:srgbClr val="FFFFFF"/>
                </a:solidFill>
              </a:endParaRPr>
            </a:p>
          </p:txBody>
        </p:sp>
        <p:sp>
          <p:nvSpPr>
            <p:cNvPr id="32783" name="WordArt 15"/>
            <p:cNvSpPr>
              <a:spLocks noChangeArrowheads="1" noChangeShapeType="1" noTextEdit="1"/>
            </p:cNvSpPr>
            <p:nvPr/>
          </p:nvSpPr>
          <p:spPr bwMode="gray">
            <a:xfrm rot="-1618326">
              <a:off x="3146" y="2841"/>
              <a:ext cx="590" cy="18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CascadeUp">
                <a:avLst>
                  <a:gd name="adj" fmla="val 52032"/>
                </a:avLst>
              </a:prstTxWarp>
            </a:bodyPr>
            <a:lstStyle/>
            <a:p>
              <a:pPr>
                <a:defRPr/>
              </a:pPr>
              <a:r>
                <a:rPr lang="en-GB" sz="3600" b="1" kern="1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Inteligente</a:t>
              </a:r>
            </a:p>
          </p:txBody>
        </p:sp>
        <p:sp>
          <p:nvSpPr>
            <p:cNvPr id="32784" name="WordArt 16"/>
            <p:cNvSpPr>
              <a:spLocks noChangeArrowheads="1" noChangeShapeType="1" noTextEdit="1"/>
            </p:cNvSpPr>
            <p:nvPr/>
          </p:nvSpPr>
          <p:spPr bwMode="gray">
            <a:xfrm rot="-1917808">
              <a:off x="3457" y="2909"/>
              <a:ext cx="602" cy="16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</a:bodyPr>
            <a:lstStyle/>
            <a:p>
              <a:pPr>
                <a:defRPr/>
              </a:pPr>
              <a:r>
                <a:rPr lang="en-GB" sz="3600" b="1" kern="1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Sostenible</a:t>
              </a:r>
            </a:p>
          </p:txBody>
        </p:sp>
        <p:sp>
          <p:nvSpPr>
            <p:cNvPr id="32785" name="WordArt 17"/>
            <p:cNvSpPr>
              <a:spLocks noChangeArrowheads="1" noChangeShapeType="1" noTextEdit="1"/>
            </p:cNvSpPr>
            <p:nvPr/>
          </p:nvSpPr>
          <p:spPr bwMode="gray">
            <a:xfrm rot="-2386360">
              <a:off x="3818" y="2840"/>
              <a:ext cx="790" cy="27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</a:bodyPr>
            <a:lstStyle/>
            <a:p>
              <a:pPr>
                <a:defRPr/>
              </a:pPr>
              <a:r>
                <a:rPr lang="en-GB" sz="3600" b="1" kern="1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Integrador</a:t>
              </a:r>
            </a:p>
          </p:txBody>
        </p:sp>
        <p:sp>
          <p:nvSpPr>
            <p:cNvPr id="32786" name="WordArt 18"/>
            <p:cNvSpPr>
              <a:spLocks noChangeArrowheads="1" noChangeShapeType="1" noTextEdit="1"/>
            </p:cNvSpPr>
            <p:nvPr/>
          </p:nvSpPr>
          <p:spPr bwMode="gray">
            <a:xfrm rot="832892">
              <a:off x="2608" y="3294"/>
              <a:ext cx="1373" cy="43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CascadeDown">
                <a:avLst>
                  <a:gd name="adj" fmla="val 73472"/>
                </a:avLst>
              </a:prstTxWarp>
            </a:bodyPr>
            <a:lstStyle/>
            <a:p>
              <a:pPr algn="ctr">
                <a:defRPr/>
              </a:pPr>
              <a:r>
                <a:rPr lang="es-ES" sz="3600" b="1" kern="1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La política de cohesión </a:t>
              </a:r>
            </a:p>
            <a:p>
              <a:pPr algn="ctr">
                <a:defRPr/>
              </a:pPr>
              <a:r>
                <a:rPr lang="es-ES" sz="3600" b="1" kern="1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posibilita la consecución de </a:t>
              </a:r>
            </a:p>
            <a:p>
              <a:pPr algn="ctr">
                <a:defRPr/>
              </a:pPr>
              <a:r>
                <a:rPr lang="es-ES" sz="3600" b="1" kern="1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los objetivos de Europa 2020</a:t>
              </a:r>
              <a:endParaRPr lang="en-GB" sz="3600" b="1" kern="1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2892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54" name="Group 42"/>
          <p:cNvGrpSpPr>
            <a:grpSpLocks noChangeAspect="1"/>
          </p:cNvGrpSpPr>
          <p:nvPr/>
        </p:nvGrpSpPr>
        <p:grpSpPr bwMode="auto">
          <a:xfrm>
            <a:off x="1992312" y="4264303"/>
            <a:ext cx="8207375" cy="1878012"/>
            <a:chOff x="113" y="2750"/>
            <a:chExt cx="5352" cy="1224"/>
          </a:xfrm>
        </p:grpSpPr>
        <p:sp>
          <p:nvSpPr>
            <p:cNvPr id="33808" name="AutoShape 41"/>
            <p:cNvSpPr>
              <a:spLocks noChangeAspect="1" noChangeArrowheads="1"/>
            </p:cNvSpPr>
            <p:nvPr/>
          </p:nvSpPr>
          <p:spPr bwMode="gray">
            <a:xfrm>
              <a:off x="113" y="2750"/>
              <a:ext cx="318" cy="1224"/>
            </a:xfrm>
            <a:prstGeom prst="curvedRightArrow">
              <a:avLst>
                <a:gd name="adj1" fmla="val 76981"/>
                <a:gd name="adj2" fmla="val 153962"/>
                <a:gd name="adj3" fmla="val 33333"/>
              </a:avLst>
            </a:prstGeom>
            <a:solidFill>
              <a:srgbClr val="2F79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None/>
                <a:defRPr/>
              </a:pPr>
              <a:endParaRPr lang="en-US" altLang="en-US" sz="1000">
                <a:solidFill>
                  <a:srgbClr val="0F5494"/>
                </a:solidFill>
                <a:cs typeface="+mn-cs"/>
              </a:endParaRPr>
            </a:p>
          </p:txBody>
        </p:sp>
        <p:pic>
          <p:nvPicPr>
            <p:cNvPr id="33809" name="Picture 25" descr="ronds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381"/>
            <a:stretch>
              <a:fillRect/>
            </a:stretch>
          </p:blipFill>
          <p:spPr bwMode="gray">
            <a:xfrm>
              <a:off x="295" y="3475"/>
              <a:ext cx="5170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0" name="Rectangle 34"/>
            <p:cNvSpPr>
              <a:spLocks noChangeAspect="1" noChangeArrowheads="1"/>
            </p:cNvSpPr>
            <p:nvPr/>
          </p:nvSpPr>
          <p:spPr bwMode="gray">
            <a:xfrm>
              <a:off x="431" y="3536"/>
              <a:ext cx="1228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>
              <a:spAutoFit/>
            </a:bodyPr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None/>
                <a:defRPr/>
              </a:pPr>
              <a:r>
                <a:rPr lang="en-GB" altLang="fr-FR" sz="1000" b="1">
                  <a:solidFill>
                    <a:srgbClr val="FFFFFF"/>
                  </a:solidFill>
                  <a:cs typeface="+mn-cs"/>
                  <a:sym typeface="Verdana" panose="020B0604030504040204" pitchFamily="34" charset="0"/>
                </a:rPr>
                <a:t>351</a:t>
              </a:r>
              <a:r>
                <a:rPr lang="en-GB" altLang="fr-FR" sz="1000" b="1">
                  <a:solidFill>
                    <a:srgbClr val="FFFFFF"/>
                  </a:solidFill>
                  <a:latin typeface="Arial" panose="020B0604020202020204" pitchFamily="34" charset="0"/>
                  <a:cs typeface="+mn-cs"/>
                  <a:sym typeface="Verdana" panose="020B0604030504040204" pitchFamily="34" charset="0"/>
                </a:rPr>
                <a:t> </a:t>
              </a:r>
              <a:r>
                <a:rPr lang="en-GB" altLang="fr-FR" sz="1000" b="1">
                  <a:solidFill>
                    <a:srgbClr val="FFFFFF"/>
                  </a:solidFill>
                  <a:cs typeface="+mn-cs"/>
                  <a:sym typeface="Verdana" panose="020B0604030504040204" pitchFamily="34" charset="0"/>
                </a:rPr>
                <a:t>800 millones EUR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None/>
                <a:defRPr/>
              </a:pPr>
              <a:r>
                <a:rPr lang="en-GB" altLang="fr-FR" sz="1000">
                  <a:solidFill>
                    <a:srgbClr val="FFFFFF"/>
                  </a:solidFill>
                  <a:cs typeface="+mn-cs"/>
                  <a:sym typeface="Verdana" panose="020B0604030504040204" pitchFamily="34" charset="0"/>
                </a:rPr>
                <a:t>FINANCIACI</a:t>
              </a:r>
              <a:r>
                <a:rPr lang="en-GB" altLang="fr-FR" sz="1000">
                  <a:solidFill>
                    <a:srgbClr val="FFFFFF"/>
                  </a:solidFill>
                  <a:latin typeface="Arial" panose="020B0604020202020204" pitchFamily="34" charset="0"/>
                  <a:cs typeface="+mn-cs"/>
                  <a:sym typeface="Verdana" panose="020B0604030504040204" pitchFamily="34" charset="0"/>
                </a:rPr>
                <a:t>Ó</a:t>
              </a:r>
              <a:r>
                <a:rPr lang="en-GB" altLang="fr-FR" sz="1000">
                  <a:solidFill>
                    <a:srgbClr val="FFFFFF"/>
                  </a:solidFill>
                  <a:cs typeface="+mn-cs"/>
                  <a:sym typeface="Verdana" panose="020B0604030504040204" pitchFamily="34" charset="0"/>
                </a:rPr>
                <a:t>N DE LA POL</a:t>
              </a:r>
              <a:r>
                <a:rPr lang="en-GB" altLang="fr-FR" sz="1000">
                  <a:solidFill>
                    <a:srgbClr val="FFFFFF"/>
                  </a:solidFill>
                  <a:latin typeface="Arial" panose="020B0604020202020204" pitchFamily="34" charset="0"/>
                  <a:cs typeface="+mn-cs"/>
                  <a:sym typeface="Verdana" panose="020B0604030504040204" pitchFamily="34" charset="0"/>
                </a:rPr>
                <a:t>Í</a:t>
              </a:r>
              <a:r>
                <a:rPr lang="en-GB" altLang="fr-FR" sz="1000">
                  <a:solidFill>
                    <a:srgbClr val="FFFFFF"/>
                  </a:solidFill>
                  <a:cs typeface="+mn-cs"/>
                  <a:sym typeface="Verdana" panose="020B0604030504040204" pitchFamily="34" charset="0"/>
                </a:rPr>
                <a:t>TICA DE COHESI</a:t>
              </a:r>
              <a:r>
                <a:rPr lang="en-GB" altLang="fr-FR" sz="1000">
                  <a:solidFill>
                    <a:srgbClr val="FFFFFF"/>
                  </a:solidFill>
                  <a:latin typeface="Arial" panose="020B0604020202020204" pitchFamily="34" charset="0"/>
                  <a:cs typeface="+mn-cs"/>
                  <a:sym typeface="Verdana" panose="020B0604030504040204" pitchFamily="34" charset="0"/>
                </a:rPr>
                <a:t>Ó</a:t>
              </a:r>
              <a:r>
                <a:rPr lang="en-GB" altLang="fr-FR" sz="1000">
                  <a:solidFill>
                    <a:srgbClr val="FFFFFF"/>
                  </a:solidFill>
                  <a:cs typeface="+mn-cs"/>
                  <a:sym typeface="Verdana" panose="020B0604030504040204" pitchFamily="34" charset="0"/>
                </a:rPr>
                <a:t>N</a:t>
              </a:r>
            </a:p>
          </p:txBody>
        </p:sp>
        <p:sp>
          <p:nvSpPr>
            <p:cNvPr id="33811" name="Rectangle 35"/>
            <p:cNvSpPr>
              <a:spLocks noChangeAspect="1" noChangeArrowheads="1"/>
            </p:cNvSpPr>
            <p:nvPr/>
          </p:nvSpPr>
          <p:spPr bwMode="gray">
            <a:xfrm>
              <a:off x="2193" y="3537"/>
              <a:ext cx="1322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>
              <a:spAutoFit/>
            </a:bodyPr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None/>
                <a:defRPr/>
              </a:pPr>
              <a:r>
                <a:rPr lang="en-GB" altLang="fr-FR" sz="1000">
                  <a:solidFill>
                    <a:srgbClr val="FFFFFF"/>
                  </a:solidFill>
                  <a:cs typeface="+mn-cs"/>
                  <a:sym typeface="Verdana" panose="020B0604030504040204" pitchFamily="34" charset="0"/>
                </a:rPr>
                <a:t>APORTACIONES </a:t>
              </a:r>
              <a:br>
                <a:rPr lang="en-GB" altLang="fr-FR" sz="1000">
                  <a:solidFill>
                    <a:srgbClr val="FFFFFF"/>
                  </a:solidFill>
                  <a:cs typeface="+mn-cs"/>
                  <a:sym typeface="Verdana" panose="020B0604030504040204" pitchFamily="34" charset="0"/>
                </a:rPr>
              </a:br>
              <a:r>
                <a:rPr lang="en-GB" altLang="fr-FR" sz="1000">
                  <a:solidFill>
                    <a:srgbClr val="FFFFFF"/>
                  </a:solidFill>
                  <a:cs typeface="+mn-cs"/>
                  <a:sym typeface="Verdana" panose="020B0604030504040204" pitchFamily="34" charset="0"/>
                </a:rPr>
                <a:t>NACIONALES P</a:t>
              </a:r>
              <a:r>
                <a:rPr lang="en-GB" altLang="fr-FR" sz="1000">
                  <a:solidFill>
                    <a:srgbClr val="FFFFFF"/>
                  </a:solidFill>
                  <a:latin typeface="Arial" panose="020B0604020202020204" pitchFamily="34" charset="0"/>
                  <a:cs typeface="+mn-cs"/>
                  <a:sym typeface="Verdana" panose="020B0604030504040204" pitchFamily="34" charset="0"/>
                </a:rPr>
                <a:t>Ú</a:t>
              </a:r>
              <a:r>
                <a:rPr lang="en-GB" altLang="fr-FR" sz="1000">
                  <a:solidFill>
                    <a:srgbClr val="FFFFFF"/>
                  </a:solidFill>
                  <a:cs typeface="+mn-cs"/>
                  <a:sym typeface="Verdana" panose="020B0604030504040204" pitchFamily="34" charset="0"/>
                </a:rPr>
                <a:t>BLICAS Y PRIVADAS PREVISTAS</a:t>
              </a:r>
            </a:p>
          </p:txBody>
        </p:sp>
        <p:sp>
          <p:nvSpPr>
            <p:cNvPr id="33812" name="Rectangle 36"/>
            <p:cNvSpPr>
              <a:spLocks noChangeAspect="1" noChangeArrowheads="1"/>
            </p:cNvSpPr>
            <p:nvPr/>
          </p:nvSpPr>
          <p:spPr bwMode="gray">
            <a:xfrm>
              <a:off x="4037" y="3539"/>
              <a:ext cx="1238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>
              <a:spAutoFit/>
            </a:bodyPr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None/>
                <a:defRPr/>
              </a:pPr>
              <a:r>
                <a:rPr lang="en-GB" altLang="fr-FR" sz="1000">
                  <a:solidFill>
                    <a:srgbClr val="FFFFFF"/>
                  </a:solidFill>
                  <a:cs typeface="+mn-cs"/>
                  <a:sym typeface="Verdana" panose="020B0604030504040204" pitchFamily="34" charset="0"/>
                </a:rPr>
                <a:t>IMPACTO PROBABLE DE LA POL</a:t>
              </a:r>
              <a:r>
                <a:rPr lang="en-GB" altLang="fr-FR" sz="1000">
                  <a:solidFill>
                    <a:srgbClr val="FFFFFF"/>
                  </a:solidFill>
                  <a:latin typeface="Arial" panose="020B0604020202020204" pitchFamily="34" charset="0"/>
                  <a:cs typeface="+mn-cs"/>
                  <a:sym typeface="Verdana" panose="020B0604030504040204" pitchFamily="34" charset="0"/>
                </a:rPr>
                <a:t>Í</a:t>
              </a:r>
              <a:r>
                <a:rPr lang="en-GB" altLang="fr-FR" sz="1000">
                  <a:solidFill>
                    <a:srgbClr val="FFFFFF"/>
                  </a:solidFill>
                  <a:cs typeface="+mn-cs"/>
                  <a:sym typeface="Verdana" panose="020B0604030504040204" pitchFamily="34" charset="0"/>
                </a:rPr>
                <a:t>TICA DE COHESI</a:t>
              </a:r>
              <a:r>
                <a:rPr lang="en-GB" altLang="fr-FR" sz="1000">
                  <a:solidFill>
                    <a:srgbClr val="FFFFFF"/>
                  </a:solidFill>
                  <a:latin typeface="Arial" panose="020B0604020202020204" pitchFamily="34" charset="0"/>
                  <a:cs typeface="+mn-cs"/>
                  <a:sym typeface="Verdana" panose="020B0604030504040204" pitchFamily="34" charset="0"/>
                </a:rPr>
                <a:t>Ó</a:t>
              </a:r>
              <a:r>
                <a:rPr lang="en-GB" altLang="fr-FR" sz="1000">
                  <a:solidFill>
                    <a:srgbClr val="FFFFFF"/>
                  </a:solidFill>
                  <a:cs typeface="+mn-cs"/>
                  <a:sym typeface="Verdana" panose="020B0604030504040204" pitchFamily="34" charset="0"/>
                </a:rPr>
                <a:t>N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None/>
                <a:defRPr/>
              </a:pPr>
              <a:r>
                <a:rPr lang="en-GB" altLang="fr-FR" sz="1000" b="1">
                  <a:solidFill>
                    <a:srgbClr val="FF0000"/>
                  </a:solidFill>
                  <a:cs typeface="+mn-cs"/>
                  <a:sym typeface="Verdana" panose="020B0604030504040204" pitchFamily="34" charset="0"/>
                </a:rPr>
                <a:t>500</a:t>
              </a:r>
              <a:r>
                <a:rPr lang="en-GB" altLang="fr-FR" sz="1000" b="1">
                  <a:solidFill>
                    <a:srgbClr val="FF0000"/>
                  </a:solidFill>
                  <a:latin typeface="Arial" panose="020B0604020202020204" pitchFamily="34" charset="0"/>
                  <a:cs typeface="+mn-cs"/>
                  <a:sym typeface="Verdana" panose="020B0604030504040204" pitchFamily="34" charset="0"/>
                </a:rPr>
                <a:t> </a:t>
              </a:r>
              <a:r>
                <a:rPr lang="en-GB" altLang="fr-FR" sz="1000" b="1">
                  <a:solidFill>
                    <a:srgbClr val="FF0000"/>
                  </a:solidFill>
                  <a:cs typeface="+mn-cs"/>
                  <a:sym typeface="Verdana" panose="020B0604030504040204" pitchFamily="34" charset="0"/>
                </a:rPr>
                <a:t>000 millones EUR +</a:t>
              </a:r>
            </a:p>
          </p:txBody>
        </p:sp>
      </p:grpSp>
      <p:sp>
        <p:nvSpPr>
          <p:cNvPr id="185366" name="Rectangle 22"/>
          <p:cNvSpPr>
            <a:spLocks noGrp="1" noChangeArrowheads="1"/>
          </p:cNvSpPr>
          <p:nvPr>
            <p:ph type="title"/>
          </p:nvPr>
        </p:nvSpPr>
        <p:spPr>
          <a:xfrm>
            <a:off x="838200" y="649287"/>
            <a:ext cx="10515600" cy="78263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fr-FR" sz="3400">
                <a:solidFill>
                  <a:srgbClr val="1B5D99"/>
                </a:solidFill>
                <a:sym typeface="Verdana" panose="020B0604030504040204" pitchFamily="34" charset="0"/>
              </a:rPr>
              <a:t>Tres fondos para invertir en el crecimiento </a:t>
            </a:r>
            <a:br>
              <a:rPr lang="es-ES" altLang="fr-FR" sz="3400">
                <a:solidFill>
                  <a:srgbClr val="1B5D99"/>
                </a:solidFill>
                <a:sym typeface="Verdana" panose="020B0604030504040204" pitchFamily="34" charset="0"/>
              </a:rPr>
            </a:br>
            <a:r>
              <a:rPr lang="es-ES" altLang="fr-FR" sz="3400">
                <a:solidFill>
                  <a:srgbClr val="1B5D99"/>
                </a:solidFill>
                <a:sym typeface="Verdana" panose="020B0604030504040204" pitchFamily="34" charset="0"/>
              </a:rPr>
              <a:t>y la creación de empleo </a:t>
            </a:r>
          </a:p>
        </p:txBody>
      </p:sp>
      <p:grpSp>
        <p:nvGrpSpPr>
          <p:cNvPr id="185368" name="Group 24"/>
          <p:cNvGrpSpPr>
            <a:grpSpLocks/>
          </p:cNvGrpSpPr>
          <p:nvPr/>
        </p:nvGrpSpPr>
        <p:grpSpPr bwMode="auto">
          <a:xfrm>
            <a:off x="2271414" y="1972746"/>
            <a:ext cx="7439025" cy="3136900"/>
            <a:chOff x="537" y="1476"/>
            <a:chExt cx="4686" cy="1976"/>
          </a:xfrm>
        </p:grpSpPr>
        <p:pic>
          <p:nvPicPr>
            <p:cNvPr id="33797" name="Picture 38" descr="ronds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85" t="9409" r="32753" b="59216"/>
            <a:stretch>
              <a:fillRect/>
            </a:stretch>
          </p:blipFill>
          <p:spPr bwMode="gray">
            <a:xfrm>
              <a:off x="2027" y="1683"/>
              <a:ext cx="1676" cy="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8" name="Rectangle 30"/>
            <p:cNvSpPr>
              <a:spLocks noChangeAspect="1" noChangeArrowheads="1"/>
            </p:cNvSpPr>
            <p:nvPr/>
          </p:nvSpPr>
          <p:spPr bwMode="gray">
            <a:xfrm>
              <a:off x="2475" y="1917"/>
              <a:ext cx="781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None/>
                <a:defRPr/>
              </a:pPr>
              <a:r>
                <a:rPr lang="es-ES" altLang="sl-SI" sz="900" b="1">
                  <a:solidFill>
                    <a:srgbClr val="FFFFFF"/>
                  </a:solidFill>
                </a:rPr>
                <a:t>A TRAVÉS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None/>
                <a:defRPr/>
              </a:pPr>
              <a:r>
                <a:rPr lang="es-ES" altLang="sl-SI" sz="900" b="1">
                  <a:solidFill>
                    <a:srgbClr val="FFFFFF"/>
                  </a:solidFill>
                </a:rPr>
                <a:t>DE</a:t>
              </a:r>
              <a:r>
                <a:rPr lang="sl-SI" altLang="sl-SI" sz="900" b="1">
                  <a:solidFill>
                    <a:srgbClr val="FFFFFF"/>
                  </a:solidFill>
                </a:rPr>
                <a:t> </a:t>
              </a:r>
              <a:r>
                <a:rPr lang="es-ES" altLang="sl-SI" sz="900" b="1">
                  <a:solidFill>
                    <a:srgbClr val="FFFFFF"/>
                  </a:solidFill>
                </a:rPr>
                <a:t>TRES </a:t>
              </a:r>
              <a:br>
                <a:rPr lang="es-ES" altLang="sl-SI" sz="900" b="1">
                  <a:solidFill>
                    <a:srgbClr val="FFFFFF"/>
                  </a:solidFill>
                </a:rPr>
              </a:br>
              <a:r>
                <a:rPr lang="es-ES" altLang="sl-SI" sz="900" b="1">
                  <a:solidFill>
                    <a:srgbClr val="FFFFFF"/>
                  </a:solidFill>
                </a:rPr>
                <a:t>FONDOS</a:t>
              </a:r>
            </a:p>
          </p:txBody>
        </p:sp>
        <p:sp>
          <p:nvSpPr>
            <p:cNvPr id="33799" name="AutoShape 17"/>
            <p:cNvSpPr>
              <a:spLocks noChangeAspect="1" noChangeArrowheads="1"/>
            </p:cNvSpPr>
            <p:nvPr/>
          </p:nvSpPr>
          <p:spPr bwMode="gray">
            <a:xfrm>
              <a:off x="537" y="2499"/>
              <a:ext cx="4686" cy="95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None/>
                <a:defRPr/>
              </a:pPr>
              <a:endParaRPr lang="en-US" altLang="en-US" sz="1200">
                <a:solidFill>
                  <a:srgbClr val="0F5494"/>
                </a:solidFill>
              </a:endParaRPr>
            </a:p>
          </p:txBody>
        </p:sp>
        <p:pic>
          <p:nvPicPr>
            <p:cNvPr id="33800" name="Picture 37" descr="ronds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11" t="42462" r="11131" b="23694"/>
            <a:stretch>
              <a:fillRect/>
            </a:stretch>
          </p:blipFill>
          <p:spPr bwMode="gray">
            <a:xfrm>
              <a:off x="748" y="2510"/>
              <a:ext cx="4234" cy="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1" name="AutoShape 20"/>
            <p:cNvSpPr>
              <a:spLocks noChangeAspect="1" noChangeArrowheads="1"/>
            </p:cNvSpPr>
            <p:nvPr/>
          </p:nvSpPr>
          <p:spPr bwMode="gray">
            <a:xfrm rot="2700000">
              <a:off x="2379" y="2317"/>
              <a:ext cx="164" cy="247"/>
            </a:xfrm>
            <a:prstGeom prst="downArrow">
              <a:avLst>
                <a:gd name="adj1" fmla="val 50000"/>
                <a:gd name="adj2" fmla="val 37652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None/>
                <a:defRPr/>
              </a:pPr>
              <a:endParaRPr lang="en-US" altLang="en-US" sz="1200">
                <a:solidFill>
                  <a:srgbClr val="0F5494"/>
                </a:solidFill>
              </a:endParaRPr>
            </a:p>
          </p:txBody>
        </p:sp>
        <p:sp>
          <p:nvSpPr>
            <p:cNvPr id="33802" name="AutoShape 21"/>
            <p:cNvSpPr>
              <a:spLocks noChangeAspect="1" noChangeArrowheads="1"/>
            </p:cNvSpPr>
            <p:nvPr/>
          </p:nvSpPr>
          <p:spPr bwMode="gray">
            <a:xfrm rot="-2700000">
              <a:off x="3201" y="2318"/>
              <a:ext cx="165" cy="246"/>
            </a:xfrm>
            <a:prstGeom prst="downArrow">
              <a:avLst>
                <a:gd name="adj1" fmla="val 50000"/>
                <a:gd name="adj2" fmla="val 37273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None/>
                <a:defRPr/>
              </a:pPr>
              <a:endParaRPr lang="en-US" altLang="en-US" sz="1200">
                <a:solidFill>
                  <a:srgbClr val="0F5494"/>
                </a:solidFill>
              </a:endParaRPr>
            </a:p>
          </p:txBody>
        </p:sp>
        <p:sp>
          <p:nvSpPr>
            <p:cNvPr id="33803" name="AutoShape 22"/>
            <p:cNvSpPr>
              <a:spLocks noChangeAspect="1" noChangeArrowheads="1"/>
            </p:cNvSpPr>
            <p:nvPr/>
          </p:nvSpPr>
          <p:spPr bwMode="gray">
            <a:xfrm>
              <a:off x="2789" y="2399"/>
              <a:ext cx="165" cy="246"/>
            </a:xfrm>
            <a:prstGeom prst="downArrow">
              <a:avLst>
                <a:gd name="adj1" fmla="val 50000"/>
                <a:gd name="adj2" fmla="val 37273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None/>
                <a:defRPr/>
              </a:pPr>
              <a:endParaRPr lang="en-US" altLang="en-US" sz="1200">
                <a:solidFill>
                  <a:srgbClr val="0F5494"/>
                </a:solidFill>
              </a:endParaRPr>
            </a:p>
          </p:txBody>
        </p:sp>
        <p:sp>
          <p:nvSpPr>
            <p:cNvPr id="33804" name="Rectangle 31"/>
            <p:cNvSpPr>
              <a:spLocks noChangeAspect="1" noChangeArrowheads="1"/>
            </p:cNvSpPr>
            <p:nvPr/>
          </p:nvSpPr>
          <p:spPr bwMode="gray">
            <a:xfrm>
              <a:off x="932" y="2939"/>
              <a:ext cx="74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>
              <a:spAutoFit/>
            </a:bodyPr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None/>
                <a:defRPr/>
              </a:pPr>
              <a:r>
                <a:rPr lang="es-ES" altLang="en-US" sz="1000" b="1">
                  <a:solidFill>
                    <a:srgbClr val="FFFFFF"/>
                  </a:solidFill>
                </a:rPr>
                <a:t>FONDO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None/>
                <a:defRPr/>
              </a:pPr>
              <a:r>
                <a:rPr lang="es-ES" altLang="en-US" sz="1000" b="1">
                  <a:solidFill>
                    <a:srgbClr val="FFFFFF"/>
                  </a:solidFill>
                </a:rPr>
                <a:t>EUROPEO</a:t>
              </a:r>
              <a:r>
                <a:rPr lang="en-US" altLang="en-US" sz="1000" b="1">
                  <a:solidFill>
                    <a:srgbClr val="FFFFFF"/>
                  </a:solidFill>
                </a:rPr>
                <a:t> </a:t>
              </a:r>
              <a:r>
                <a:rPr lang="es-ES" altLang="en-US" sz="1000" b="1">
                  <a:solidFill>
                    <a:srgbClr val="FFFFFF"/>
                  </a:solidFill>
                </a:rPr>
                <a:t>DE DESARROLLO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None/>
                <a:defRPr/>
              </a:pPr>
              <a:r>
                <a:rPr lang="es-ES" altLang="en-US" sz="1000" b="1">
                  <a:solidFill>
                    <a:srgbClr val="FFFFFF"/>
                  </a:solidFill>
                </a:rPr>
                <a:t>REGIONAL</a:t>
              </a:r>
            </a:p>
          </p:txBody>
        </p:sp>
        <p:sp>
          <p:nvSpPr>
            <p:cNvPr id="33805" name="Rectangle 32"/>
            <p:cNvSpPr>
              <a:spLocks noChangeAspect="1" noChangeArrowheads="1"/>
            </p:cNvSpPr>
            <p:nvPr/>
          </p:nvSpPr>
          <p:spPr bwMode="gray">
            <a:xfrm>
              <a:off x="2471" y="3035"/>
              <a:ext cx="7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>
              <a:spAutoFit/>
            </a:bodyPr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None/>
                <a:defRPr/>
              </a:pPr>
              <a:r>
                <a:rPr lang="en-US" altLang="en-US" sz="1000" b="1">
                  <a:solidFill>
                    <a:srgbClr val="FFFFFF"/>
                  </a:solidFill>
                </a:rPr>
                <a:t>FONDO SOCIAL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None/>
                <a:defRPr/>
              </a:pPr>
              <a:r>
                <a:rPr lang="en-US" altLang="en-US" sz="1000" b="1">
                  <a:solidFill>
                    <a:srgbClr val="FFFFFF"/>
                  </a:solidFill>
                </a:rPr>
                <a:t>EUROPEO</a:t>
              </a:r>
            </a:p>
          </p:txBody>
        </p:sp>
        <p:sp>
          <p:nvSpPr>
            <p:cNvPr id="33806" name="Rectangle 33"/>
            <p:cNvSpPr>
              <a:spLocks noChangeAspect="1" noChangeArrowheads="1"/>
            </p:cNvSpPr>
            <p:nvPr/>
          </p:nvSpPr>
          <p:spPr bwMode="gray">
            <a:xfrm>
              <a:off x="4010" y="3035"/>
              <a:ext cx="7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>
              <a:spAutoFit/>
            </a:bodyPr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None/>
                <a:defRPr/>
              </a:pPr>
              <a:r>
                <a:rPr lang="sk-SK" altLang="en-US" sz="1000" b="1">
                  <a:solidFill>
                    <a:srgbClr val="FFFFFF"/>
                  </a:solidFill>
                </a:rPr>
                <a:t>FONDO</a:t>
              </a:r>
              <a:r>
                <a:rPr lang="fr-BE" altLang="en-US" sz="1000" b="1">
                  <a:solidFill>
                    <a:srgbClr val="FFFFFF"/>
                  </a:solidFill>
                </a:rPr>
                <a:t> </a:t>
              </a:r>
              <a:r>
                <a:rPr lang="sk-SK" altLang="en-US" sz="1000" b="1">
                  <a:solidFill>
                    <a:srgbClr val="FFFFFF"/>
                  </a:solidFill>
                </a:rPr>
                <a:t>DE </a:t>
              </a:r>
              <a:r>
                <a:rPr lang="fr-BE" altLang="en-US" sz="1000" b="1">
                  <a:solidFill>
                    <a:srgbClr val="FFFFFF"/>
                  </a:solidFill>
                </a:rPr>
                <a:t/>
              </a:r>
              <a:br>
                <a:rPr lang="fr-BE" altLang="en-US" sz="1000" b="1">
                  <a:solidFill>
                    <a:srgbClr val="FFFFFF"/>
                  </a:solidFill>
                </a:rPr>
              </a:br>
              <a:r>
                <a:rPr lang="sk-SK" altLang="en-US" sz="1000" b="1">
                  <a:solidFill>
                    <a:srgbClr val="FFFFFF"/>
                  </a:solidFill>
                </a:rPr>
                <a:t>COHESIÓN</a:t>
              </a:r>
            </a:p>
          </p:txBody>
        </p:sp>
        <p:sp>
          <p:nvSpPr>
            <p:cNvPr id="33807" name="AutoShape 35"/>
            <p:cNvSpPr>
              <a:spLocks noChangeArrowheads="1"/>
            </p:cNvSpPr>
            <p:nvPr/>
          </p:nvSpPr>
          <p:spPr bwMode="auto">
            <a:xfrm>
              <a:off x="1634" y="1476"/>
              <a:ext cx="2463" cy="187"/>
            </a:xfrm>
            <a:prstGeom prst="roundRect">
              <a:avLst>
                <a:gd name="adj" fmla="val 20792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None/>
                <a:defRPr/>
              </a:pPr>
              <a:r>
                <a:rPr lang="en-GB" altLang="fr-FR" sz="1100" b="1">
                  <a:solidFill>
                    <a:srgbClr val="FFFFFF"/>
                  </a:solidFill>
                  <a:sym typeface="Verdana" panose="020B0604030504040204" pitchFamily="34" charset="0"/>
                </a:rPr>
                <a:t>FINANCIACIÓN DE LA POLÍTICA DE COHESIÓN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8404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6" name="Picture 2" descr="carte vie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90726" y="2349500"/>
            <a:ext cx="8208963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err="1">
                <a:sym typeface="Verdana" panose="020B0604030504040204" pitchFamily="34" charset="0"/>
              </a:rPr>
              <a:t>Inversión</a:t>
            </a:r>
            <a:r>
              <a:rPr lang="en-GB" altLang="fr-FR">
                <a:sym typeface="Verdana" panose="020B0604030504040204" pitchFamily="34" charset="0"/>
              </a:rPr>
              <a:t> </a:t>
            </a:r>
            <a:r>
              <a:rPr lang="en-GB" altLang="fr-FR" err="1">
                <a:sym typeface="Verdana" panose="020B0604030504040204" pitchFamily="34" charset="0"/>
              </a:rPr>
              <a:t>en</a:t>
            </a:r>
            <a:r>
              <a:rPr lang="en-GB" altLang="fr-FR">
                <a:sym typeface="Verdana" panose="020B0604030504040204" pitchFamily="34" charset="0"/>
              </a:rPr>
              <a:t> </a:t>
            </a:r>
            <a:r>
              <a:rPr lang="en-GB" altLang="fr-FR" err="1">
                <a:sym typeface="Verdana" panose="020B0604030504040204" pitchFamily="34" charset="0"/>
              </a:rPr>
              <a:t>todas</a:t>
            </a:r>
            <a:r>
              <a:rPr lang="en-GB" altLang="fr-FR">
                <a:sym typeface="Verdana" panose="020B0604030504040204" pitchFamily="34" charset="0"/>
              </a:rPr>
              <a:t> las </a:t>
            </a:r>
            <a:r>
              <a:rPr lang="en-GB" altLang="fr-FR" err="1">
                <a:sym typeface="Verdana" panose="020B0604030504040204" pitchFamily="34" charset="0"/>
              </a:rPr>
              <a:t>regiones</a:t>
            </a:r>
            <a:r>
              <a:rPr lang="en-GB" altLang="fr-FR">
                <a:sym typeface="Verdana" panose="020B0604030504040204" pitchFamily="34" charset="0"/>
              </a:rPr>
              <a:t> de la UE</a:t>
            </a:r>
            <a:endParaRPr lang="en-GB" altLang="en-US">
              <a:sym typeface="Verdana" panose="020B060403050404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287748" name="Picture 4" descr="car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3" t="60579" r="24294" b="28418"/>
          <a:stretch>
            <a:fillRect/>
          </a:stretch>
        </p:blipFill>
        <p:spPr bwMode="gray">
          <a:xfrm>
            <a:off x="7862888" y="4557713"/>
            <a:ext cx="3810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7749" name="Group 5"/>
          <p:cNvGrpSpPr>
            <a:grpSpLocks/>
          </p:cNvGrpSpPr>
          <p:nvPr/>
        </p:nvGrpSpPr>
        <p:grpSpPr bwMode="auto">
          <a:xfrm>
            <a:off x="6826250" y="5343525"/>
            <a:ext cx="546100" cy="528638"/>
            <a:chOff x="5588" y="2931"/>
            <a:chExt cx="344" cy="333"/>
          </a:xfrm>
        </p:grpSpPr>
        <p:pic>
          <p:nvPicPr>
            <p:cNvPr id="35869" name="Picture 6" descr="cart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89" t="65823" r="32457" b="18587"/>
            <a:stretch>
              <a:fillRect/>
            </a:stretch>
          </p:blipFill>
          <p:spPr bwMode="gray">
            <a:xfrm>
              <a:off x="5588" y="2931"/>
              <a:ext cx="344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70" name="Rectangle 7"/>
            <p:cNvSpPr>
              <a:spLocks noChangeArrowheads="1"/>
            </p:cNvSpPr>
            <p:nvPr/>
          </p:nvSpPr>
          <p:spPr bwMode="gray">
            <a:xfrm>
              <a:off x="5887" y="3218"/>
              <a:ext cx="45" cy="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None/>
                <a:defRPr/>
              </a:pPr>
              <a:endParaRPr lang="fr-BE" altLang="fr-FR" sz="1200">
                <a:solidFill>
                  <a:srgbClr val="0F5494"/>
                </a:solidFill>
                <a:cs typeface="+mn-cs"/>
              </a:endParaRPr>
            </a:p>
          </p:txBody>
        </p:sp>
      </p:grpSp>
      <p:grpSp>
        <p:nvGrpSpPr>
          <p:cNvPr id="287752" name="Group 8"/>
          <p:cNvGrpSpPr>
            <a:grpSpLocks/>
          </p:cNvGrpSpPr>
          <p:nvPr/>
        </p:nvGrpSpPr>
        <p:grpSpPr bwMode="auto">
          <a:xfrm>
            <a:off x="6805613" y="3349625"/>
            <a:ext cx="1223962" cy="1181100"/>
            <a:chOff x="4377" y="1434"/>
            <a:chExt cx="771" cy="744"/>
          </a:xfrm>
        </p:grpSpPr>
        <p:pic>
          <p:nvPicPr>
            <p:cNvPr id="35867" name="Picture 9" descr="cart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28" t="29729" r="25957" b="35440"/>
            <a:stretch>
              <a:fillRect/>
            </a:stretch>
          </p:blipFill>
          <p:spPr bwMode="gray">
            <a:xfrm>
              <a:off x="4377" y="1434"/>
              <a:ext cx="771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8" name="Rectangle 10"/>
            <p:cNvSpPr>
              <a:spLocks noChangeArrowheads="1"/>
            </p:cNvSpPr>
            <p:nvPr/>
          </p:nvSpPr>
          <p:spPr bwMode="gray">
            <a:xfrm>
              <a:off x="4999" y="2088"/>
              <a:ext cx="149" cy="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None/>
                <a:defRPr/>
              </a:pPr>
              <a:endParaRPr lang="fr-BE" altLang="fr-FR" sz="1200">
                <a:solidFill>
                  <a:srgbClr val="0F5494"/>
                </a:solidFill>
                <a:cs typeface="+mn-cs"/>
              </a:endParaRPr>
            </a:p>
          </p:txBody>
        </p:sp>
      </p:grpSp>
      <p:sp>
        <p:nvSpPr>
          <p:cNvPr id="287755" name="WordArt 11"/>
          <p:cNvSpPr>
            <a:spLocks noChangeArrowheads="1" noChangeShapeType="1" noTextEdit="1"/>
          </p:cNvSpPr>
          <p:nvPr/>
        </p:nvSpPr>
        <p:spPr bwMode="gray">
          <a:xfrm>
            <a:off x="7104064" y="3644901"/>
            <a:ext cx="1152525" cy="258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GB" sz="3600" b="1" kern="10">
                <a:ln w="9525">
                  <a:solidFill>
                    <a:srgbClr val="833438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00497F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50,5 %</a:t>
            </a:r>
          </a:p>
        </p:txBody>
      </p:sp>
      <p:sp>
        <p:nvSpPr>
          <p:cNvPr id="287756" name="WordArt 12"/>
          <p:cNvSpPr>
            <a:spLocks noChangeArrowheads="1" noChangeShapeType="1" noTextEdit="1"/>
          </p:cNvSpPr>
          <p:nvPr/>
        </p:nvSpPr>
        <p:spPr bwMode="gray">
          <a:xfrm>
            <a:off x="6959601" y="4581526"/>
            <a:ext cx="893763" cy="258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GB" sz="3600" b="1" kern="10">
                <a:ln w="9525">
                  <a:solidFill>
                    <a:srgbClr val="E65028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00497F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9,9 %</a:t>
            </a:r>
          </a:p>
        </p:txBody>
      </p:sp>
      <p:sp>
        <p:nvSpPr>
          <p:cNvPr id="287757" name="WordArt 13"/>
          <p:cNvSpPr>
            <a:spLocks noChangeArrowheads="1" noChangeShapeType="1" noTextEdit="1"/>
          </p:cNvSpPr>
          <p:nvPr/>
        </p:nvSpPr>
        <p:spPr bwMode="gray">
          <a:xfrm>
            <a:off x="7175501" y="5516564"/>
            <a:ext cx="1052513" cy="250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GB" sz="3600" b="1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00497F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15,1 %</a:t>
            </a:r>
          </a:p>
        </p:txBody>
      </p:sp>
      <p:grpSp>
        <p:nvGrpSpPr>
          <p:cNvPr id="287758" name="Group 14"/>
          <p:cNvGrpSpPr>
            <a:grpSpLocks/>
          </p:cNvGrpSpPr>
          <p:nvPr/>
        </p:nvGrpSpPr>
        <p:grpSpPr bwMode="auto">
          <a:xfrm>
            <a:off x="4811714" y="2460626"/>
            <a:ext cx="5805487" cy="3203575"/>
            <a:chOff x="2071" y="1550"/>
            <a:chExt cx="3657" cy="2018"/>
          </a:xfrm>
        </p:grpSpPr>
        <p:sp>
          <p:nvSpPr>
            <p:cNvPr id="35851" name="Rectangle 31"/>
            <p:cNvSpPr>
              <a:spLocks noChangeAspect="1" noChangeArrowheads="1"/>
            </p:cNvSpPr>
            <p:nvPr/>
          </p:nvSpPr>
          <p:spPr bwMode="gray">
            <a:xfrm>
              <a:off x="2437" y="2598"/>
              <a:ext cx="53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>
              <a:spAutoFit/>
            </a:bodyPr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None/>
                <a:defRPr/>
              </a:pPr>
              <a:r>
                <a:rPr lang="en-GB" altLang="sl-SI" sz="900" b="1">
                  <a:solidFill>
                    <a:srgbClr val="00497F"/>
                  </a:solidFill>
                </a:rPr>
                <a:t>ADAPTADO A</a:t>
              </a:r>
            </a:p>
          </p:txBody>
        </p:sp>
        <p:sp>
          <p:nvSpPr>
            <p:cNvPr id="35852" name="AutoShape 16"/>
            <p:cNvSpPr>
              <a:spLocks noChangeArrowheads="1"/>
            </p:cNvSpPr>
            <p:nvPr/>
          </p:nvSpPr>
          <p:spPr bwMode="gray">
            <a:xfrm>
              <a:off x="3379" y="1550"/>
              <a:ext cx="2086" cy="273"/>
            </a:xfrm>
            <a:prstGeom prst="ellipseRibbon2">
              <a:avLst>
                <a:gd name="adj1" fmla="val 22028"/>
                <a:gd name="adj2" fmla="val 75000"/>
                <a:gd name="adj3" fmla="val 3125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None/>
                <a:defRPr/>
              </a:pPr>
              <a:r>
                <a:rPr lang="es-ES" altLang="fr-FR" sz="1000" b="1">
                  <a:solidFill>
                    <a:srgbClr val="FFFFFF"/>
                  </a:solidFill>
                  <a:cs typeface="+mn-cs"/>
                </a:rPr>
                <a:t>Todas las regiones de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None/>
                <a:defRPr/>
              </a:pPr>
              <a:r>
                <a:rPr lang="es-ES" altLang="fr-FR" sz="1000" b="1">
                  <a:solidFill>
                    <a:srgbClr val="FFFFFF"/>
                  </a:solidFill>
                  <a:cs typeface="+mn-cs"/>
                </a:rPr>
                <a:t>la UE se benefician</a:t>
              </a:r>
              <a:endParaRPr lang="fr-FR" altLang="fr-FR" sz="1000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5853" name="AutoShape 17"/>
            <p:cNvSpPr>
              <a:spLocks noChangeArrowheads="1"/>
            </p:cNvSpPr>
            <p:nvPr/>
          </p:nvSpPr>
          <p:spPr bwMode="gray">
            <a:xfrm>
              <a:off x="2104" y="2205"/>
              <a:ext cx="1191" cy="429"/>
            </a:xfrm>
            <a:prstGeom prst="notchedRightArrow">
              <a:avLst>
                <a:gd name="adj1" fmla="val 73454"/>
                <a:gd name="adj2" fmla="val 41601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180000" rIns="0" bIns="180000" anchor="ctr">
              <a:spAutoFit/>
            </a:bodyPr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None/>
                <a:defRPr/>
              </a:pPr>
              <a:r>
                <a:rPr lang="fr-BE" altLang="fr-FR" sz="900" b="1">
                  <a:solidFill>
                    <a:srgbClr val="FFFFFF"/>
                  </a:solidFill>
                  <a:cs typeface="+mn-cs"/>
                </a:rPr>
                <a:t>NIVEL DE INVERSIÓN</a:t>
              </a:r>
              <a:endParaRPr lang="fr-FR" altLang="fr-FR" sz="900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5854" name="AutoShape 18"/>
            <p:cNvSpPr>
              <a:spLocks noChangeArrowheads="1"/>
            </p:cNvSpPr>
            <p:nvPr/>
          </p:nvSpPr>
          <p:spPr bwMode="gray">
            <a:xfrm flipH="1">
              <a:off x="2071" y="2562"/>
              <a:ext cx="1231" cy="720"/>
            </a:xfrm>
            <a:prstGeom prst="notchedRightArrow">
              <a:avLst>
                <a:gd name="adj1" fmla="val 55556"/>
                <a:gd name="adj2" fmla="val 44769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180000" rIns="0" bIns="180000" anchor="ctr">
              <a:spAutoFit/>
            </a:bodyPr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None/>
                <a:defRPr/>
              </a:pPr>
              <a:r>
                <a:rPr lang="fr-BE" altLang="fr-FR" sz="900" b="1">
                  <a:solidFill>
                    <a:srgbClr val="FFFFFF"/>
                  </a:solidFill>
                  <a:cs typeface="+mn-cs"/>
                </a:rPr>
                <a:t>NIVEL DE DESARROLLO</a:t>
              </a:r>
              <a:endParaRPr lang="fr-FR" altLang="fr-FR" sz="900" b="1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87763" name="Rectangle 19"/>
            <p:cNvSpPr>
              <a:spLocks noChangeArrowheads="1"/>
            </p:cNvSpPr>
            <p:nvPr/>
          </p:nvSpPr>
          <p:spPr bwMode="gray">
            <a:xfrm>
              <a:off x="3859" y="1888"/>
              <a:ext cx="14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175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fr-FR" altLang="fr-FR" sz="1400" b="1">
                  <a:solidFill>
                    <a:srgbClr val="E6502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182 000 </a:t>
              </a:r>
              <a:r>
                <a:rPr lang="fr-FR" altLang="fr-FR" sz="1400" b="1" err="1">
                  <a:solidFill>
                    <a:srgbClr val="E6502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millones</a:t>
              </a:r>
              <a:r>
                <a:rPr lang="fr-FR" altLang="fr-FR" sz="1400" b="1">
                  <a:solidFill>
                    <a:srgbClr val="E6502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EUR</a:t>
              </a:r>
            </a:p>
          </p:txBody>
        </p:sp>
        <p:sp>
          <p:nvSpPr>
            <p:cNvPr id="287764" name="Rectangle 20"/>
            <p:cNvSpPr>
              <a:spLocks noChangeArrowheads="1"/>
            </p:cNvSpPr>
            <p:nvPr/>
          </p:nvSpPr>
          <p:spPr bwMode="gray">
            <a:xfrm>
              <a:off x="4214" y="2033"/>
              <a:ext cx="151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175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s-ES" altLang="fr-FR" sz="800" b="1">
                  <a:solidFill>
                    <a:srgbClr val="E6502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para las regiones menos desarrolladas</a:t>
              </a:r>
            </a:p>
          </p:txBody>
        </p:sp>
        <p:sp>
          <p:nvSpPr>
            <p:cNvPr id="35857" name="Rectangle 21"/>
            <p:cNvSpPr>
              <a:spLocks noChangeArrowheads="1"/>
            </p:cNvSpPr>
            <p:nvPr/>
          </p:nvSpPr>
          <p:spPr bwMode="gray">
            <a:xfrm>
              <a:off x="4214" y="2129"/>
              <a:ext cx="1450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None/>
                <a:defRPr/>
              </a:pPr>
              <a:r>
                <a:rPr lang="es-ES" altLang="fr-FR" sz="700" b="1">
                  <a:solidFill>
                    <a:srgbClr val="333333"/>
                  </a:solidFill>
                  <a:cs typeface="+mn-cs"/>
                </a:rPr>
                <a:t>PIB &lt; 75 % de la media de la UE de los 27</a:t>
              </a:r>
              <a:endParaRPr lang="fr-FR" altLang="fr-FR" sz="700" b="1">
                <a:solidFill>
                  <a:srgbClr val="333333"/>
                </a:solidFill>
                <a:cs typeface="+mn-cs"/>
              </a:endParaRPr>
            </a:p>
          </p:txBody>
        </p:sp>
        <p:sp>
          <p:nvSpPr>
            <p:cNvPr id="35858" name="Rectangle 22"/>
            <p:cNvSpPr>
              <a:spLocks noChangeArrowheads="1"/>
            </p:cNvSpPr>
            <p:nvPr/>
          </p:nvSpPr>
          <p:spPr bwMode="gray">
            <a:xfrm>
              <a:off x="5039" y="2239"/>
              <a:ext cx="4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None/>
                <a:defRPr/>
              </a:pPr>
              <a:r>
                <a:rPr lang="es-ES" altLang="fr-FR" sz="900" b="1">
                  <a:solidFill>
                    <a:srgbClr val="333333"/>
                  </a:solidFill>
                  <a:cs typeface="+mn-cs"/>
                </a:rPr>
                <a:t>27% de </a:t>
              </a:r>
              <a:br>
                <a:rPr lang="es-ES" altLang="fr-FR" sz="900" b="1">
                  <a:solidFill>
                    <a:srgbClr val="333333"/>
                  </a:solidFill>
                  <a:cs typeface="+mn-cs"/>
                </a:rPr>
              </a:br>
              <a:r>
                <a:rPr lang="es-ES" altLang="fr-FR" sz="900" b="1">
                  <a:solidFill>
                    <a:srgbClr val="333333"/>
                  </a:solidFill>
                  <a:cs typeface="+mn-cs"/>
                </a:rPr>
                <a:t>población </a:t>
              </a:r>
              <a:br>
                <a:rPr lang="es-ES" altLang="fr-FR" sz="900" b="1">
                  <a:solidFill>
                    <a:srgbClr val="333333"/>
                  </a:solidFill>
                  <a:cs typeface="+mn-cs"/>
                </a:rPr>
              </a:br>
              <a:r>
                <a:rPr lang="es-ES" altLang="fr-FR" sz="900" b="1">
                  <a:solidFill>
                    <a:srgbClr val="333333"/>
                  </a:solidFill>
                  <a:cs typeface="+mn-cs"/>
                </a:rPr>
                <a:t>de UE</a:t>
              </a:r>
              <a:endParaRPr lang="fr-FR" altLang="fr-FR" sz="900" b="1">
                <a:solidFill>
                  <a:srgbClr val="333333"/>
                </a:solidFill>
                <a:cs typeface="+mn-cs"/>
              </a:endParaRPr>
            </a:p>
          </p:txBody>
        </p:sp>
        <p:sp>
          <p:nvSpPr>
            <p:cNvPr id="287767" name="Rectangle 23"/>
            <p:cNvSpPr>
              <a:spLocks noChangeArrowheads="1"/>
            </p:cNvSpPr>
            <p:nvPr/>
          </p:nvSpPr>
          <p:spPr bwMode="gray">
            <a:xfrm>
              <a:off x="4468" y="2630"/>
              <a:ext cx="123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175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s-ES" altLang="fr-FR" sz="800" b="1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para las regiones en transición</a:t>
              </a:r>
            </a:p>
          </p:txBody>
        </p:sp>
        <p:sp>
          <p:nvSpPr>
            <p:cNvPr id="35860" name="Rectangle 24"/>
            <p:cNvSpPr>
              <a:spLocks noChangeArrowheads="1"/>
            </p:cNvSpPr>
            <p:nvPr/>
          </p:nvSpPr>
          <p:spPr bwMode="gray">
            <a:xfrm>
              <a:off x="4214" y="2726"/>
              <a:ext cx="1490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None/>
                <a:defRPr/>
              </a:pPr>
              <a:r>
                <a:rPr lang="es-ES" altLang="fr-FR" sz="700" b="1">
                  <a:solidFill>
                    <a:srgbClr val="333333"/>
                  </a:solidFill>
                  <a:cs typeface="+mn-cs"/>
                </a:rPr>
                <a:t>PIB 75-90 % de la media de la UE de los 27</a:t>
              </a:r>
              <a:endParaRPr lang="fr-FR" altLang="fr-FR" sz="700" b="1">
                <a:solidFill>
                  <a:srgbClr val="333333"/>
                </a:solidFill>
                <a:cs typeface="+mn-cs"/>
              </a:endParaRPr>
            </a:p>
          </p:txBody>
        </p:sp>
        <p:sp>
          <p:nvSpPr>
            <p:cNvPr id="35861" name="Rectangle 25"/>
            <p:cNvSpPr>
              <a:spLocks noChangeArrowheads="1"/>
            </p:cNvSpPr>
            <p:nvPr/>
          </p:nvSpPr>
          <p:spPr bwMode="gray">
            <a:xfrm>
              <a:off x="5039" y="2836"/>
              <a:ext cx="4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None/>
                <a:defRPr/>
              </a:pPr>
              <a:r>
                <a:rPr lang="es-ES" altLang="fr-FR" sz="900" b="1">
                  <a:solidFill>
                    <a:srgbClr val="333333"/>
                  </a:solidFill>
                  <a:cs typeface="+mn-cs"/>
                </a:rPr>
                <a:t>12% de </a:t>
              </a:r>
              <a:br>
                <a:rPr lang="es-ES" altLang="fr-FR" sz="900" b="1">
                  <a:solidFill>
                    <a:srgbClr val="333333"/>
                  </a:solidFill>
                  <a:cs typeface="+mn-cs"/>
                </a:rPr>
              </a:br>
              <a:r>
                <a:rPr lang="es-ES" altLang="fr-FR" sz="900" b="1">
                  <a:solidFill>
                    <a:srgbClr val="333333"/>
                  </a:solidFill>
                  <a:cs typeface="+mn-cs"/>
                </a:rPr>
                <a:t>población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None/>
                <a:defRPr/>
              </a:pPr>
              <a:r>
                <a:rPr lang="es-ES" altLang="fr-FR" sz="900" b="1">
                  <a:solidFill>
                    <a:srgbClr val="333333"/>
                  </a:solidFill>
                  <a:cs typeface="+mn-cs"/>
                </a:rPr>
                <a:t> de UE</a:t>
              </a:r>
              <a:endParaRPr lang="fr-FR" altLang="fr-FR" sz="900" b="1">
                <a:solidFill>
                  <a:srgbClr val="333333"/>
                </a:solidFill>
                <a:cs typeface="+mn-cs"/>
              </a:endParaRPr>
            </a:p>
          </p:txBody>
        </p:sp>
        <p:sp>
          <p:nvSpPr>
            <p:cNvPr id="287770" name="Rectangle 26"/>
            <p:cNvSpPr>
              <a:spLocks noChangeArrowheads="1"/>
            </p:cNvSpPr>
            <p:nvPr/>
          </p:nvSpPr>
          <p:spPr bwMode="gray">
            <a:xfrm>
              <a:off x="4016" y="2501"/>
              <a:ext cx="143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175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r" eaLnBrk="1" hangingPunct="1">
                <a:defRPr/>
              </a:pPr>
              <a:r>
                <a:rPr lang="fr-FR" altLang="fr-FR" sz="1400" b="1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35 000 </a:t>
              </a:r>
              <a:r>
                <a:rPr lang="fr-FR" altLang="fr-FR" sz="1400" b="1" err="1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millones</a:t>
              </a:r>
              <a:r>
                <a:rPr lang="fr-FR" altLang="fr-FR" sz="1400" b="1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EUR</a:t>
              </a:r>
            </a:p>
          </p:txBody>
        </p:sp>
        <p:sp>
          <p:nvSpPr>
            <p:cNvPr id="287771" name="Rectangle 27"/>
            <p:cNvSpPr>
              <a:spLocks noChangeArrowheads="1"/>
            </p:cNvSpPr>
            <p:nvPr/>
          </p:nvSpPr>
          <p:spPr bwMode="gray">
            <a:xfrm>
              <a:off x="4286" y="3170"/>
              <a:ext cx="142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175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s-ES" altLang="fr-FR" sz="800" b="1">
                  <a:solidFill>
                    <a:srgbClr val="FBDB8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para las regiones más desarrolladas</a:t>
              </a:r>
            </a:p>
          </p:txBody>
        </p:sp>
        <p:sp>
          <p:nvSpPr>
            <p:cNvPr id="35864" name="Rectangle 28"/>
            <p:cNvSpPr>
              <a:spLocks noChangeArrowheads="1"/>
            </p:cNvSpPr>
            <p:nvPr/>
          </p:nvSpPr>
          <p:spPr bwMode="gray">
            <a:xfrm>
              <a:off x="4214" y="3266"/>
              <a:ext cx="1450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None/>
                <a:defRPr/>
              </a:pPr>
              <a:r>
                <a:rPr lang="es-ES" altLang="fr-FR" sz="700" b="1">
                  <a:solidFill>
                    <a:srgbClr val="333333"/>
                  </a:solidFill>
                  <a:cs typeface="+mn-cs"/>
                </a:rPr>
                <a:t>PIB &gt; 90 % de la media de la UE de los 27</a:t>
              </a:r>
              <a:endParaRPr lang="fr-FR" altLang="fr-FR" sz="700" b="1">
                <a:solidFill>
                  <a:srgbClr val="333333"/>
                </a:solidFill>
                <a:cs typeface="+mn-cs"/>
              </a:endParaRPr>
            </a:p>
          </p:txBody>
        </p:sp>
        <p:sp>
          <p:nvSpPr>
            <p:cNvPr id="35865" name="Rectangle 29"/>
            <p:cNvSpPr>
              <a:spLocks noChangeArrowheads="1"/>
            </p:cNvSpPr>
            <p:nvPr/>
          </p:nvSpPr>
          <p:spPr bwMode="gray">
            <a:xfrm>
              <a:off x="5039" y="3376"/>
              <a:ext cx="4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None/>
                <a:defRPr/>
              </a:pPr>
              <a:r>
                <a:rPr lang="es-ES" altLang="fr-FR" sz="900" b="1">
                  <a:solidFill>
                    <a:srgbClr val="333333"/>
                  </a:solidFill>
                  <a:cs typeface="+mn-cs"/>
                </a:rPr>
                <a:t>61% de </a:t>
              </a:r>
              <a:br>
                <a:rPr lang="es-ES" altLang="fr-FR" sz="900" b="1">
                  <a:solidFill>
                    <a:srgbClr val="333333"/>
                  </a:solidFill>
                  <a:cs typeface="+mn-cs"/>
                </a:rPr>
              </a:br>
              <a:r>
                <a:rPr lang="es-ES" altLang="fr-FR" sz="900" b="1">
                  <a:solidFill>
                    <a:srgbClr val="333333"/>
                  </a:solidFill>
                  <a:cs typeface="+mn-cs"/>
                </a:rPr>
                <a:t>población</a:t>
              </a:r>
              <a:br>
                <a:rPr lang="es-ES" altLang="fr-FR" sz="900" b="1">
                  <a:solidFill>
                    <a:srgbClr val="333333"/>
                  </a:solidFill>
                  <a:cs typeface="+mn-cs"/>
                </a:rPr>
              </a:br>
              <a:r>
                <a:rPr lang="es-ES" altLang="fr-FR" sz="900" b="1">
                  <a:solidFill>
                    <a:srgbClr val="333333"/>
                  </a:solidFill>
                  <a:cs typeface="+mn-cs"/>
                </a:rPr>
                <a:t>de UE</a:t>
              </a:r>
              <a:endParaRPr lang="fr-FR" altLang="fr-FR" sz="900" b="1">
                <a:solidFill>
                  <a:srgbClr val="333333"/>
                </a:solidFill>
                <a:cs typeface="+mn-cs"/>
              </a:endParaRPr>
            </a:p>
          </p:txBody>
        </p:sp>
        <p:sp>
          <p:nvSpPr>
            <p:cNvPr id="287774" name="Rectangle 30"/>
            <p:cNvSpPr>
              <a:spLocks noChangeArrowheads="1"/>
            </p:cNvSpPr>
            <p:nvPr/>
          </p:nvSpPr>
          <p:spPr bwMode="gray">
            <a:xfrm>
              <a:off x="3672" y="3057"/>
              <a:ext cx="143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175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r" eaLnBrk="1" hangingPunct="1">
                <a:defRPr/>
              </a:pPr>
              <a:r>
                <a:rPr lang="fr-FR" altLang="fr-FR" sz="1400" b="1">
                  <a:solidFill>
                    <a:srgbClr val="FBDB8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54 000 </a:t>
              </a:r>
              <a:r>
                <a:rPr lang="fr-FR" altLang="fr-FR" sz="1400" b="1" err="1">
                  <a:solidFill>
                    <a:srgbClr val="FBDB8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millones</a:t>
              </a:r>
              <a:r>
                <a:rPr lang="fr-FR" altLang="fr-FR" sz="1400" b="1">
                  <a:solidFill>
                    <a:srgbClr val="FBDB8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EUR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270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7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7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7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7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7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7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7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7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7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7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7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960" name="Group 1344"/>
          <p:cNvGrpSpPr>
            <a:grpSpLocks/>
          </p:cNvGrpSpPr>
          <p:nvPr/>
        </p:nvGrpSpPr>
        <p:grpSpPr bwMode="auto">
          <a:xfrm>
            <a:off x="1919536" y="2348880"/>
            <a:ext cx="8185150" cy="2279650"/>
            <a:chOff x="295" y="1737"/>
            <a:chExt cx="5156" cy="1436"/>
          </a:xfrm>
        </p:grpSpPr>
        <p:sp>
          <p:nvSpPr>
            <p:cNvPr id="44047" name="AutoShape 10"/>
            <p:cNvSpPr>
              <a:spLocks noChangeArrowheads="1"/>
            </p:cNvSpPr>
            <p:nvPr/>
          </p:nvSpPr>
          <p:spPr bwMode="gray">
            <a:xfrm>
              <a:off x="295" y="1737"/>
              <a:ext cx="1700" cy="339"/>
            </a:xfrm>
            <a:prstGeom prst="roundRect">
              <a:avLst>
                <a:gd name="adj" fmla="val 48741"/>
              </a:avLst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rIns="360000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algn="r">
                <a:spcBef>
                  <a:spcPct val="0"/>
                </a:spcBef>
                <a:buClrTx/>
                <a:buNone/>
                <a:defRPr/>
              </a:pPr>
              <a:r>
                <a:rPr lang="en-GB" altLang="fr-FR" sz="1000">
                  <a:solidFill>
                    <a:srgbClr val="FFFFFF"/>
                  </a:solidFill>
                  <a:cs typeface="+mn-cs"/>
                  <a:sym typeface="Verdana" panose="020B0604030504040204" pitchFamily="34" charset="0"/>
                </a:rPr>
                <a:t>Investigaci</a:t>
              </a:r>
              <a:r>
                <a:rPr lang="en-GB" altLang="fr-FR" sz="1000">
                  <a:solidFill>
                    <a:srgbClr val="FFFFFF"/>
                  </a:solidFill>
                  <a:latin typeface="Arial" panose="020B0604020202020204" pitchFamily="34" charset="0"/>
                  <a:cs typeface="+mn-cs"/>
                  <a:sym typeface="Verdana" panose="020B0604030504040204" pitchFamily="34" charset="0"/>
                </a:rPr>
                <a:t>ó</a:t>
              </a:r>
              <a:r>
                <a:rPr lang="en-GB" altLang="fr-FR" sz="1000">
                  <a:solidFill>
                    <a:srgbClr val="FFFFFF"/>
                  </a:solidFill>
                  <a:cs typeface="+mn-cs"/>
                  <a:sym typeface="Verdana" panose="020B0604030504040204" pitchFamily="34" charset="0"/>
                </a:rPr>
                <a:t>n e innovaci</a:t>
              </a:r>
              <a:r>
                <a:rPr lang="en-GB" altLang="fr-FR" sz="1000">
                  <a:solidFill>
                    <a:srgbClr val="FFFFFF"/>
                  </a:solidFill>
                  <a:latin typeface="Arial" panose="020B0604020202020204" pitchFamily="34" charset="0"/>
                  <a:cs typeface="+mn-cs"/>
                  <a:sym typeface="Verdana" panose="020B0604030504040204" pitchFamily="34" charset="0"/>
                </a:rPr>
                <a:t>ó</a:t>
              </a:r>
              <a:r>
                <a:rPr lang="en-GB" altLang="fr-FR" sz="1000">
                  <a:solidFill>
                    <a:srgbClr val="FFFFFF"/>
                  </a:solidFill>
                  <a:cs typeface="+mn-cs"/>
                  <a:sym typeface="Verdana" panose="020B0604030504040204" pitchFamily="34" charset="0"/>
                </a:rPr>
                <a:t>n</a:t>
              </a:r>
            </a:p>
          </p:txBody>
        </p:sp>
        <p:sp>
          <p:nvSpPr>
            <p:cNvPr id="44048" name="AutoShape 10"/>
            <p:cNvSpPr>
              <a:spLocks noChangeArrowheads="1"/>
            </p:cNvSpPr>
            <p:nvPr/>
          </p:nvSpPr>
          <p:spPr bwMode="gray">
            <a:xfrm>
              <a:off x="2029" y="2102"/>
              <a:ext cx="1700" cy="339"/>
            </a:xfrm>
            <a:prstGeom prst="roundRect">
              <a:avLst>
                <a:gd name="adj" fmla="val 48741"/>
              </a:avLst>
            </a:prstGeom>
            <a:solidFill>
              <a:srgbClr val="76B04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rIns="360000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algn="r">
                <a:spcBef>
                  <a:spcPct val="0"/>
                </a:spcBef>
                <a:buClrTx/>
                <a:buNone/>
                <a:defRPr/>
              </a:pPr>
              <a:r>
                <a:rPr lang="en-GB" altLang="fr-FR" sz="1000">
                  <a:solidFill>
                    <a:srgbClr val="FFFFFF"/>
                  </a:solidFill>
                  <a:cs typeface="+mn-cs"/>
                  <a:sym typeface="Verdana" panose="020B0604030504040204" pitchFamily="34" charset="0"/>
                </a:rPr>
                <a:t>Lucha contra el cambio </a:t>
              </a:r>
            </a:p>
            <a:p>
              <a:pPr algn="r">
                <a:spcBef>
                  <a:spcPct val="0"/>
                </a:spcBef>
                <a:buClrTx/>
                <a:buNone/>
                <a:defRPr/>
              </a:pPr>
              <a:r>
                <a:rPr lang="en-GB" altLang="fr-FR" sz="1000">
                  <a:solidFill>
                    <a:srgbClr val="FFFFFF"/>
                  </a:solidFill>
                  <a:cs typeface="+mn-cs"/>
                  <a:sym typeface="Verdana" panose="020B0604030504040204" pitchFamily="34" charset="0"/>
                </a:rPr>
                <a:t>clim</a:t>
              </a:r>
              <a:r>
                <a:rPr lang="en-GB" altLang="fr-FR" sz="1000">
                  <a:solidFill>
                    <a:srgbClr val="FFFFFF"/>
                  </a:solidFill>
                  <a:latin typeface="Arial" panose="020B0604020202020204" pitchFamily="34" charset="0"/>
                  <a:cs typeface="+mn-cs"/>
                  <a:sym typeface="Verdana" panose="020B0604030504040204" pitchFamily="34" charset="0"/>
                </a:rPr>
                <a:t>á</a:t>
              </a:r>
              <a:r>
                <a:rPr lang="en-GB" altLang="fr-FR" sz="1000">
                  <a:solidFill>
                    <a:srgbClr val="FFFFFF"/>
                  </a:solidFill>
                  <a:cs typeface="+mn-cs"/>
                  <a:sym typeface="Verdana" panose="020B0604030504040204" pitchFamily="34" charset="0"/>
                </a:rPr>
                <a:t>tico</a:t>
              </a:r>
            </a:p>
          </p:txBody>
        </p:sp>
        <p:sp>
          <p:nvSpPr>
            <p:cNvPr id="44049" name="AutoShape 10"/>
            <p:cNvSpPr>
              <a:spLocks noChangeArrowheads="1"/>
            </p:cNvSpPr>
            <p:nvPr/>
          </p:nvSpPr>
          <p:spPr bwMode="gray">
            <a:xfrm>
              <a:off x="295" y="2097"/>
              <a:ext cx="1700" cy="339"/>
            </a:xfrm>
            <a:prstGeom prst="roundRect">
              <a:avLst>
                <a:gd name="adj" fmla="val 48741"/>
              </a:avLst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rIns="360000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algn="r">
                <a:spcBef>
                  <a:spcPct val="0"/>
                </a:spcBef>
                <a:buClrTx/>
                <a:buNone/>
                <a:defRPr/>
              </a:pPr>
              <a:r>
                <a:rPr lang="en-GB" altLang="fr-FR" sz="900">
                  <a:solidFill>
                    <a:srgbClr val="FFFFFF"/>
                  </a:solidFill>
                  <a:cs typeface="+mn-cs"/>
                  <a:sym typeface="Verdana" panose="020B0604030504040204" pitchFamily="34" charset="0"/>
                </a:rPr>
                <a:t>Tecnolog</a:t>
              </a:r>
              <a:r>
                <a:rPr lang="en-GB" altLang="fr-FR" sz="900">
                  <a:solidFill>
                    <a:srgbClr val="FFFFFF"/>
                  </a:solidFill>
                  <a:latin typeface="Arial" panose="020B0604020202020204" pitchFamily="34" charset="0"/>
                  <a:cs typeface="+mn-cs"/>
                  <a:sym typeface="Verdana" panose="020B0604030504040204" pitchFamily="34" charset="0"/>
                </a:rPr>
                <a:t>í</a:t>
              </a:r>
              <a:r>
                <a:rPr lang="en-GB" altLang="fr-FR" sz="900">
                  <a:solidFill>
                    <a:srgbClr val="FFFFFF"/>
                  </a:solidFill>
                  <a:cs typeface="+mn-cs"/>
                  <a:sym typeface="Verdana" panose="020B0604030504040204" pitchFamily="34" charset="0"/>
                </a:rPr>
                <a:t>as de la informaci</a:t>
              </a:r>
              <a:r>
                <a:rPr lang="en-GB" altLang="fr-FR" sz="900">
                  <a:solidFill>
                    <a:srgbClr val="FFFFFF"/>
                  </a:solidFill>
                  <a:latin typeface="Arial" panose="020B0604020202020204" pitchFamily="34" charset="0"/>
                  <a:cs typeface="+mn-cs"/>
                  <a:sym typeface="Verdana" panose="020B0604030504040204" pitchFamily="34" charset="0"/>
                </a:rPr>
                <a:t>ó</a:t>
              </a:r>
              <a:r>
                <a:rPr lang="en-GB" altLang="fr-FR" sz="900">
                  <a:solidFill>
                    <a:srgbClr val="FFFFFF"/>
                  </a:solidFill>
                  <a:cs typeface="+mn-cs"/>
                  <a:sym typeface="Verdana" panose="020B0604030504040204" pitchFamily="34" charset="0"/>
                </a:rPr>
                <a:t>n </a:t>
              </a:r>
              <a:br>
                <a:rPr lang="en-GB" altLang="fr-FR" sz="900">
                  <a:solidFill>
                    <a:srgbClr val="FFFFFF"/>
                  </a:solidFill>
                  <a:cs typeface="+mn-cs"/>
                  <a:sym typeface="Verdana" panose="020B0604030504040204" pitchFamily="34" charset="0"/>
                </a:rPr>
              </a:br>
              <a:r>
                <a:rPr lang="en-GB" altLang="fr-FR" sz="900">
                  <a:solidFill>
                    <a:srgbClr val="FFFFFF"/>
                  </a:solidFill>
                  <a:cs typeface="+mn-cs"/>
                  <a:sym typeface="Verdana" panose="020B0604030504040204" pitchFamily="34" charset="0"/>
                </a:rPr>
                <a:t>y de la comunicaci</a:t>
              </a:r>
              <a:r>
                <a:rPr lang="en-GB" altLang="fr-FR" sz="900">
                  <a:solidFill>
                    <a:srgbClr val="FFFFFF"/>
                  </a:solidFill>
                  <a:latin typeface="Arial" panose="020B0604020202020204" pitchFamily="34" charset="0"/>
                  <a:cs typeface="+mn-cs"/>
                  <a:sym typeface="Verdana" panose="020B0604030504040204" pitchFamily="34" charset="0"/>
                </a:rPr>
                <a:t>ó</a:t>
              </a:r>
              <a:r>
                <a:rPr lang="en-GB" altLang="fr-FR" sz="900">
                  <a:solidFill>
                    <a:srgbClr val="FFFFFF"/>
                  </a:solidFill>
                  <a:cs typeface="+mn-cs"/>
                  <a:sym typeface="Verdana" panose="020B0604030504040204" pitchFamily="34" charset="0"/>
                </a:rPr>
                <a:t>n</a:t>
              </a:r>
            </a:p>
          </p:txBody>
        </p:sp>
        <p:sp>
          <p:nvSpPr>
            <p:cNvPr id="44050" name="AutoShape 10"/>
            <p:cNvSpPr>
              <a:spLocks noChangeArrowheads="1"/>
            </p:cNvSpPr>
            <p:nvPr/>
          </p:nvSpPr>
          <p:spPr bwMode="gray">
            <a:xfrm>
              <a:off x="295" y="2458"/>
              <a:ext cx="1700" cy="339"/>
            </a:xfrm>
            <a:prstGeom prst="roundRect">
              <a:avLst>
                <a:gd name="adj" fmla="val 48741"/>
              </a:avLst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rIns="360000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algn="r">
                <a:spcBef>
                  <a:spcPct val="0"/>
                </a:spcBef>
                <a:buClrTx/>
                <a:buNone/>
                <a:defRPr/>
              </a:pPr>
              <a:r>
                <a:rPr lang="en-GB" altLang="fr-FR" sz="1000" err="1">
                  <a:solidFill>
                    <a:srgbClr val="FFFFFF"/>
                  </a:solidFill>
                  <a:cs typeface="+mn-cs"/>
                  <a:sym typeface="Verdana" panose="020B0604030504040204" pitchFamily="34" charset="0"/>
                </a:rPr>
                <a:t>Competitividad</a:t>
              </a:r>
              <a:r>
                <a:rPr lang="en-GB" altLang="fr-FR" sz="1000">
                  <a:solidFill>
                    <a:srgbClr val="FFFFFF"/>
                  </a:solidFill>
                  <a:cs typeface="+mn-cs"/>
                  <a:sym typeface="Verdana" panose="020B0604030504040204" pitchFamily="34" charset="0"/>
                </a:rPr>
                <a:t> de las </a:t>
              </a:r>
            </a:p>
            <a:p>
              <a:pPr algn="r">
                <a:spcBef>
                  <a:spcPct val="0"/>
                </a:spcBef>
                <a:buClrTx/>
                <a:buNone/>
                <a:defRPr/>
              </a:pPr>
              <a:r>
                <a:rPr lang="en-GB" altLang="fr-FR" sz="1000" err="1">
                  <a:solidFill>
                    <a:srgbClr val="FFFFFF"/>
                  </a:solidFill>
                  <a:cs typeface="+mn-cs"/>
                  <a:sym typeface="Verdana" panose="020B0604030504040204" pitchFamily="34" charset="0"/>
                </a:rPr>
                <a:t>pymes</a:t>
              </a:r>
              <a:endParaRPr lang="en-GB" altLang="fr-FR" sz="1000">
                <a:solidFill>
                  <a:srgbClr val="FFFFFF"/>
                </a:solidFill>
                <a:cs typeface="+mn-cs"/>
                <a:sym typeface="Verdana" panose="020B0604030504040204" pitchFamily="34" charset="0"/>
              </a:endParaRPr>
            </a:p>
          </p:txBody>
        </p:sp>
        <p:sp>
          <p:nvSpPr>
            <p:cNvPr id="44051" name="AutoShape 10"/>
            <p:cNvSpPr>
              <a:spLocks noChangeArrowheads="1"/>
            </p:cNvSpPr>
            <p:nvPr/>
          </p:nvSpPr>
          <p:spPr bwMode="gray">
            <a:xfrm>
              <a:off x="2018" y="1741"/>
              <a:ext cx="1700" cy="339"/>
            </a:xfrm>
            <a:prstGeom prst="roundRect">
              <a:avLst>
                <a:gd name="adj" fmla="val 48741"/>
              </a:avLst>
            </a:prstGeom>
            <a:solidFill>
              <a:srgbClr val="76B04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rIns="360000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algn="r">
                <a:spcBef>
                  <a:spcPct val="0"/>
                </a:spcBef>
                <a:buClrTx/>
                <a:buNone/>
                <a:defRPr/>
              </a:pPr>
              <a:r>
                <a:rPr lang="en-GB" altLang="fr-FR" sz="1000">
                  <a:solidFill>
                    <a:srgbClr val="FFFFFF"/>
                  </a:solidFill>
                  <a:cs typeface="+mn-cs"/>
                  <a:sym typeface="Verdana" panose="020B0604030504040204" pitchFamily="34" charset="0"/>
                </a:rPr>
                <a:t>Econom</a:t>
              </a:r>
              <a:r>
                <a:rPr lang="en-GB" altLang="fr-FR" sz="1000">
                  <a:solidFill>
                    <a:srgbClr val="FFFFFF"/>
                  </a:solidFill>
                  <a:latin typeface="Arial" panose="020B0604020202020204" pitchFamily="34" charset="0"/>
                  <a:cs typeface="+mn-cs"/>
                  <a:sym typeface="Verdana" panose="020B0604030504040204" pitchFamily="34" charset="0"/>
                </a:rPr>
                <a:t>í</a:t>
              </a:r>
              <a:r>
                <a:rPr lang="en-GB" altLang="fr-FR" sz="1000">
                  <a:solidFill>
                    <a:srgbClr val="FFFFFF"/>
                  </a:solidFill>
                  <a:cs typeface="+mn-cs"/>
                  <a:sym typeface="Verdana" panose="020B0604030504040204" pitchFamily="34" charset="0"/>
                </a:rPr>
                <a:t>a de bajas </a:t>
              </a:r>
            </a:p>
            <a:p>
              <a:pPr algn="r">
                <a:spcBef>
                  <a:spcPct val="0"/>
                </a:spcBef>
                <a:buClrTx/>
                <a:buNone/>
                <a:defRPr/>
              </a:pPr>
              <a:r>
                <a:rPr lang="en-GB" altLang="fr-FR" sz="1000">
                  <a:solidFill>
                    <a:srgbClr val="FFFFFF"/>
                  </a:solidFill>
                  <a:cs typeface="+mn-cs"/>
                  <a:sym typeface="Verdana" panose="020B0604030504040204" pitchFamily="34" charset="0"/>
                </a:rPr>
                <a:t>emisiones de carbono</a:t>
              </a:r>
            </a:p>
          </p:txBody>
        </p:sp>
        <p:sp>
          <p:nvSpPr>
            <p:cNvPr id="44052" name="AutoShape 10"/>
            <p:cNvSpPr>
              <a:spLocks noChangeArrowheads="1"/>
            </p:cNvSpPr>
            <p:nvPr/>
          </p:nvSpPr>
          <p:spPr bwMode="gray">
            <a:xfrm>
              <a:off x="2018" y="2465"/>
              <a:ext cx="1700" cy="339"/>
            </a:xfrm>
            <a:prstGeom prst="roundRect">
              <a:avLst>
                <a:gd name="adj" fmla="val 48741"/>
              </a:avLst>
            </a:prstGeom>
            <a:solidFill>
              <a:srgbClr val="76B04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rIns="360000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algn="r">
                <a:spcBef>
                  <a:spcPct val="0"/>
                </a:spcBef>
                <a:buClrTx/>
                <a:buNone/>
                <a:defRPr/>
              </a:pPr>
              <a:r>
                <a:rPr lang="en-GB" altLang="fr-FR" sz="1000">
                  <a:solidFill>
                    <a:srgbClr val="FFFFFF"/>
                  </a:solidFill>
                  <a:cs typeface="+mn-cs"/>
                  <a:sym typeface="Verdana" panose="020B0604030504040204" pitchFamily="34" charset="0"/>
                </a:rPr>
                <a:t>Medio ambiente y</a:t>
              </a:r>
              <a:br>
                <a:rPr lang="en-GB" altLang="fr-FR" sz="1000">
                  <a:solidFill>
                    <a:srgbClr val="FFFFFF"/>
                  </a:solidFill>
                  <a:cs typeface="+mn-cs"/>
                  <a:sym typeface="Verdana" panose="020B0604030504040204" pitchFamily="34" charset="0"/>
                </a:rPr>
              </a:br>
              <a:r>
                <a:rPr lang="en-GB" altLang="fr-FR" sz="1000">
                  <a:solidFill>
                    <a:srgbClr val="FFFFFF"/>
                  </a:solidFill>
                  <a:cs typeface="+mn-cs"/>
                  <a:sym typeface="Verdana" panose="020B0604030504040204" pitchFamily="34" charset="0"/>
                </a:rPr>
                <a:t>eficiencia de los recursos</a:t>
              </a:r>
            </a:p>
          </p:txBody>
        </p:sp>
        <p:sp>
          <p:nvSpPr>
            <p:cNvPr id="44053" name="AutoShape 10"/>
            <p:cNvSpPr>
              <a:spLocks noChangeArrowheads="1"/>
            </p:cNvSpPr>
            <p:nvPr/>
          </p:nvSpPr>
          <p:spPr bwMode="gray">
            <a:xfrm>
              <a:off x="2034" y="2834"/>
              <a:ext cx="1700" cy="339"/>
            </a:xfrm>
            <a:prstGeom prst="roundRect">
              <a:avLst>
                <a:gd name="adj" fmla="val 48741"/>
              </a:avLst>
            </a:prstGeom>
            <a:solidFill>
              <a:srgbClr val="76B0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rIns="360000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algn="r">
                <a:spcBef>
                  <a:spcPct val="0"/>
                </a:spcBef>
                <a:buClrTx/>
                <a:buNone/>
                <a:defRPr/>
              </a:pPr>
              <a:r>
                <a:rPr lang="en-GB" altLang="fr-FR" sz="1000">
                  <a:solidFill>
                    <a:srgbClr val="FFFFFF"/>
                  </a:solidFill>
                  <a:cs typeface="+mn-cs"/>
                  <a:sym typeface="Verdana" panose="020B0604030504040204" pitchFamily="34" charset="0"/>
                </a:rPr>
                <a:t>Transporte sostenible</a:t>
              </a:r>
            </a:p>
          </p:txBody>
        </p:sp>
        <p:sp>
          <p:nvSpPr>
            <p:cNvPr id="44054" name="AutoShape 10"/>
            <p:cNvSpPr>
              <a:spLocks noChangeArrowheads="1"/>
            </p:cNvSpPr>
            <p:nvPr/>
          </p:nvSpPr>
          <p:spPr bwMode="gray">
            <a:xfrm>
              <a:off x="3751" y="2819"/>
              <a:ext cx="1700" cy="339"/>
            </a:xfrm>
            <a:prstGeom prst="roundRect">
              <a:avLst>
                <a:gd name="adj" fmla="val 48741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rIns="360000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algn="r">
                <a:spcBef>
                  <a:spcPct val="0"/>
                </a:spcBef>
                <a:buClrTx/>
                <a:buNone/>
                <a:defRPr/>
              </a:pPr>
              <a:r>
                <a:rPr lang="en-GB" altLang="fr-FR" sz="1000">
                  <a:solidFill>
                    <a:srgbClr val="FFFFFF"/>
                  </a:solidFill>
                  <a:cs typeface="+mn-cs"/>
                  <a:sym typeface="Verdana" panose="020B0604030504040204" pitchFamily="34" charset="0"/>
                </a:rPr>
                <a:t>Mejor administraci</a:t>
              </a:r>
              <a:r>
                <a:rPr lang="en-GB" altLang="fr-FR" sz="1000">
                  <a:solidFill>
                    <a:srgbClr val="FFFFFF"/>
                  </a:solidFill>
                  <a:latin typeface="Arial" panose="020B0604020202020204" pitchFamily="34" charset="0"/>
                  <a:cs typeface="+mn-cs"/>
                  <a:sym typeface="Verdana" panose="020B0604030504040204" pitchFamily="34" charset="0"/>
                </a:rPr>
                <a:t>ó</a:t>
              </a:r>
              <a:r>
                <a:rPr lang="en-GB" altLang="fr-FR" sz="1000">
                  <a:solidFill>
                    <a:srgbClr val="FFFFFF"/>
                  </a:solidFill>
                  <a:cs typeface="+mn-cs"/>
                  <a:sym typeface="Verdana" panose="020B0604030504040204" pitchFamily="34" charset="0"/>
                </a:rPr>
                <a:t>n</a:t>
              </a:r>
              <a:br>
                <a:rPr lang="en-GB" altLang="fr-FR" sz="1000">
                  <a:solidFill>
                    <a:srgbClr val="FFFFFF"/>
                  </a:solidFill>
                  <a:cs typeface="+mn-cs"/>
                  <a:sym typeface="Verdana" panose="020B0604030504040204" pitchFamily="34" charset="0"/>
                </a:rPr>
              </a:br>
              <a:r>
                <a:rPr lang="en-GB" altLang="fr-FR" sz="1000">
                  <a:solidFill>
                    <a:srgbClr val="FFFFFF"/>
                  </a:solidFill>
                  <a:cs typeface="+mn-cs"/>
                  <a:sym typeface="Verdana" panose="020B0604030504040204" pitchFamily="34" charset="0"/>
                </a:rPr>
                <a:t>p</a:t>
              </a:r>
              <a:r>
                <a:rPr lang="en-GB" altLang="fr-FR" sz="1000">
                  <a:solidFill>
                    <a:srgbClr val="FFFFFF"/>
                  </a:solidFill>
                  <a:latin typeface="Arial" panose="020B0604020202020204" pitchFamily="34" charset="0"/>
                  <a:cs typeface="+mn-cs"/>
                  <a:sym typeface="Verdana" panose="020B0604030504040204" pitchFamily="34" charset="0"/>
                </a:rPr>
                <a:t>ú</a:t>
              </a:r>
              <a:r>
                <a:rPr lang="en-GB" altLang="fr-FR" sz="1000">
                  <a:solidFill>
                    <a:srgbClr val="FFFFFF"/>
                  </a:solidFill>
                  <a:cs typeface="+mn-cs"/>
                  <a:sym typeface="Verdana" panose="020B0604030504040204" pitchFamily="34" charset="0"/>
                </a:rPr>
                <a:t>blica</a:t>
              </a:r>
            </a:p>
          </p:txBody>
        </p:sp>
        <p:sp>
          <p:nvSpPr>
            <p:cNvPr id="44055" name="AutoShape 10"/>
            <p:cNvSpPr>
              <a:spLocks noChangeArrowheads="1"/>
            </p:cNvSpPr>
            <p:nvPr/>
          </p:nvSpPr>
          <p:spPr bwMode="gray">
            <a:xfrm>
              <a:off x="3751" y="2458"/>
              <a:ext cx="1700" cy="339"/>
            </a:xfrm>
            <a:prstGeom prst="roundRect">
              <a:avLst>
                <a:gd name="adj" fmla="val 48741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rIns="360000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algn="r">
                <a:spcBef>
                  <a:spcPct val="0"/>
                </a:spcBef>
                <a:buClrTx/>
                <a:buNone/>
                <a:defRPr/>
              </a:pPr>
              <a:r>
                <a:rPr lang="en-GB" altLang="fr-FR" sz="1000">
                  <a:solidFill>
                    <a:srgbClr val="FFFFFF"/>
                  </a:solidFill>
                  <a:cs typeface="+mn-cs"/>
                  <a:sym typeface="Verdana" panose="020B0604030504040204" pitchFamily="34" charset="0"/>
                </a:rPr>
                <a:t>Mejor educaci</a:t>
              </a:r>
              <a:r>
                <a:rPr lang="en-GB" altLang="fr-FR" sz="1000">
                  <a:solidFill>
                    <a:srgbClr val="FFFFFF"/>
                  </a:solidFill>
                  <a:latin typeface="Arial" panose="020B0604020202020204" pitchFamily="34" charset="0"/>
                  <a:cs typeface="+mn-cs"/>
                  <a:sym typeface="Verdana" panose="020B0604030504040204" pitchFamily="34" charset="0"/>
                </a:rPr>
                <a:t>ó</a:t>
              </a:r>
              <a:r>
                <a:rPr lang="en-GB" altLang="fr-FR" sz="1000">
                  <a:solidFill>
                    <a:srgbClr val="FFFFFF"/>
                  </a:solidFill>
                  <a:cs typeface="+mn-cs"/>
                  <a:sym typeface="Verdana" panose="020B0604030504040204" pitchFamily="34" charset="0"/>
                </a:rPr>
                <a:t>n y </a:t>
              </a:r>
            </a:p>
            <a:p>
              <a:pPr algn="r">
                <a:spcBef>
                  <a:spcPct val="0"/>
                </a:spcBef>
                <a:buClrTx/>
                <a:buNone/>
                <a:defRPr/>
              </a:pPr>
              <a:r>
                <a:rPr lang="en-GB" altLang="fr-FR" sz="1000">
                  <a:solidFill>
                    <a:srgbClr val="FFFFFF"/>
                  </a:solidFill>
                  <a:cs typeface="+mn-cs"/>
                  <a:sym typeface="Verdana" panose="020B0604030504040204" pitchFamily="34" charset="0"/>
                </a:rPr>
                <a:t>formaci</a:t>
              </a:r>
              <a:r>
                <a:rPr lang="en-GB" altLang="fr-FR" sz="1000">
                  <a:solidFill>
                    <a:srgbClr val="FFFFFF"/>
                  </a:solidFill>
                  <a:latin typeface="Arial" panose="020B0604020202020204" pitchFamily="34" charset="0"/>
                  <a:cs typeface="+mn-cs"/>
                  <a:sym typeface="Verdana" panose="020B0604030504040204" pitchFamily="34" charset="0"/>
                </a:rPr>
                <a:t>ó</a:t>
              </a:r>
              <a:r>
                <a:rPr lang="en-GB" altLang="fr-FR" sz="1000">
                  <a:solidFill>
                    <a:srgbClr val="FFFFFF"/>
                  </a:solidFill>
                  <a:cs typeface="+mn-cs"/>
                  <a:sym typeface="Verdana" panose="020B0604030504040204" pitchFamily="34" charset="0"/>
                </a:rPr>
                <a:t>n</a:t>
              </a:r>
            </a:p>
          </p:txBody>
        </p:sp>
        <p:sp>
          <p:nvSpPr>
            <p:cNvPr id="44056" name="AutoShape 10"/>
            <p:cNvSpPr>
              <a:spLocks noChangeArrowheads="1"/>
            </p:cNvSpPr>
            <p:nvPr/>
          </p:nvSpPr>
          <p:spPr bwMode="gray">
            <a:xfrm>
              <a:off x="3751" y="2097"/>
              <a:ext cx="1700" cy="339"/>
            </a:xfrm>
            <a:prstGeom prst="roundRect">
              <a:avLst>
                <a:gd name="adj" fmla="val 48741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rIns="360000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algn="r">
                <a:spcBef>
                  <a:spcPct val="0"/>
                </a:spcBef>
                <a:buClrTx/>
                <a:buNone/>
                <a:defRPr/>
              </a:pPr>
              <a:r>
                <a:rPr lang="en-GB" altLang="fr-FR" sz="1000">
                  <a:solidFill>
                    <a:srgbClr val="FFFFFF"/>
                  </a:solidFill>
                  <a:cs typeface="+mn-cs"/>
                  <a:sym typeface="Verdana" panose="020B0604030504040204" pitchFamily="34" charset="0"/>
                </a:rPr>
                <a:t>Inclusi</a:t>
              </a:r>
              <a:r>
                <a:rPr lang="en-GB" altLang="fr-FR" sz="1000">
                  <a:solidFill>
                    <a:srgbClr val="FFFFFF"/>
                  </a:solidFill>
                  <a:latin typeface="Arial" panose="020B0604020202020204" pitchFamily="34" charset="0"/>
                  <a:cs typeface="+mn-cs"/>
                  <a:sym typeface="Verdana" panose="020B0604030504040204" pitchFamily="34" charset="0"/>
                </a:rPr>
                <a:t>ó</a:t>
              </a:r>
              <a:r>
                <a:rPr lang="en-GB" altLang="fr-FR" sz="1000">
                  <a:solidFill>
                    <a:srgbClr val="FFFFFF"/>
                  </a:solidFill>
                  <a:cs typeface="+mn-cs"/>
                  <a:sym typeface="Verdana" panose="020B0604030504040204" pitchFamily="34" charset="0"/>
                </a:rPr>
                <a:t>n social</a:t>
              </a:r>
            </a:p>
          </p:txBody>
        </p:sp>
        <p:sp>
          <p:nvSpPr>
            <p:cNvPr id="44057" name="AutoShape 10"/>
            <p:cNvSpPr>
              <a:spLocks noChangeArrowheads="1"/>
            </p:cNvSpPr>
            <p:nvPr/>
          </p:nvSpPr>
          <p:spPr bwMode="gray">
            <a:xfrm>
              <a:off x="3751" y="1737"/>
              <a:ext cx="1700" cy="339"/>
            </a:xfrm>
            <a:prstGeom prst="roundRect">
              <a:avLst>
                <a:gd name="adj" fmla="val 48741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rIns="360000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anose="020B0604030504040204" pitchFamily="34" charset="0"/>
                  <a:ea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Arial Unicode MS" pitchFamily="34" charset="-128"/>
                </a:defRPr>
              </a:lvl9pPr>
            </a:lstStyle>
            <a:p>
              <a:pPr algn="r">
                <a:spcBef>
                  <a:spcPct val="0"/>
                </a:spcBef>
                <a:buClrTx/>
                <a:buNone/>
                <a:defRPr/>
              </a:pPr>
              <a:r>
                <a:rPr lang="en-GB" altLang="fr-FR" sz="1000">
                  <a:solidFill>
                    <a:srgbClr val="FFFFFF"/>
                  </a:solidFill>
                  <a:cs typeface="+mn-cs"/>
                  <a:sym typeface="Verdana" panose="020B0604030504040204" pitchFamily="34" charset="0"/>
                </a:rPr>
                <a:t>Empleo y movilidad</a:t>
              </a:r>
            </a:p>
          </p:txBody>
        </p:sp>
        <p:grpSp>
          <p:nvGrpSpPr>
            <p:cNvPr id="44058" name="Group 1310"/>
            <p:cNvGrpSpPr>
              <a:grpSpLocks/>
            </p:cNvGrpSpPr>
            <p:nvPr/>
          </p:nvGrpSpPr>
          <p:grpSpPr bwMode="auto">
            <a:xfrm>
              <a:off x="2061" y="1752"/>
              <a:ext cx="303" cy="314"/>
              <a:chOff x="3900" y="2810"/>
              <a:chExt cx="303" cy="314"/>
            </a:xfrm>
          </p:grpSpPr>
          <p:sp>
            <p:nvSpPr>
              <p:cNvPr id="22618" name="Oval 680"/>
              <p:cNvSpPr>
                <a:spLocks noChangeArrowheads="1"/>
              </p:cNvSpPr>
              <p:nvPr/>
            </p:nvSpPr>
            <p:spPr bwMode="gray">
              <a:xfrm>
                <a:off x="3908" y="2810"/>
                <a:ext cx="295" cy="293"/>
              </a:xfrm>
              <a:prstGeom prst="ellipse">
                <a:avLst/>
              </a:prstGeom>
              <a:gradFill flip="none" rotWithShape="1">
                <a:gsLst>
                  <a:gs pos="0">
                    <a:srgbClr val="76B043">
                      <a:tint val="66000"/>
                      <a:satMod val="160000"/>
                    </a:srgbClr>
                  </a:gs>
                  <a:gs pos="50000">
                    <a:srgbClr val="76B043">
                      <a:tint val="44500"/>
                      <a:satMod val="160000"/>
                    </a:srgbClr>
                  </a:gs>
                  <a:gs pos="100000">
                    <a:srgbClr val="76B043">
                      <a:tint val="23500"/>
                      <a:satMod val="160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9525" algn="ctr">
                <a:solidFill>
                  <a:srgbClr val="76B04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altLang="en-US"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44118" name="Freeform 692"/>
              <p:cNvSpPr>
                <a:spLocks noEditPoints="1"/>
              </p:cNvSpPr>
              <p:nvPr/>
            </p:nvSpPr>
            <p:spPr bwMode="gray">
              <a:xfrm>
                <a:off x="3976" y="2889"/>
                <a:ext cx="142" cy="163"/>
              </a:xfrm>
              <a:custGeom>
                <a:avLst/>
                <a:gdLst>
                  <a:gd name="T0" fmla="*/ 2147483646 w 60"/>
                  <a:gd name="T1" fmla="*/ 2147483646 h 69"/>
                  <a:gd name="T2" fmla="*/ 2147483646 w 60"/>
                  <a:gd name="T3" fmla="*/ 2147483646 h 69"/>
                  <a:gd name="T4" fmla="*/ 2147483646 w 60"/>
                  <a:gd name="T5" fmla="*/ 2147483646 h 69"/>
                  <a:gd name="T6" fmla="*/ 2147483646 w 60"/>
                  <a:gd name="T7" fmla="*/ 2147483646 h 69"/>
                  <a:gd name="T8" fmla="*/ 2147483646 w 60"/>
                  <a:gd name="T9" fmla="*/ 2147483646 h 69"/>
                  <a:gd name="T10" fmla="*/ 2147483646 w 60"/>
                  <a:gd name="T11" fmla="*/ 2147483646 h 69"/>
                  <a:gd name="T12" fmla="*/ 2147483646 w 60"/>
                  <a:gd name="T13" fmla="*/ 2147483646 h 69"/>
                  <a:gd name="T14" fmla="*/ 2147483646 w 60"/>
                  <a:gd name="T15" fmla="*/ 2147483646 h 69"/>
                  <a:gd name="T16" fmla="*/ 2147483646 w 60"/>
                  <a:gd name="T17" fmla="*/ 2147483646 h 69"/>
                  <a:gd name="T18" fmla="*/ 2147483646 w 60"/>
                  <a:gd name="T19" fmla="*/ 2147483646 h 69"/>
                  <a:gd name="T20" fmla="*/ 2147483646 w 60"/>
                  <a:gd name="T21" fmla="*/ 2147483646 h 69"/>
                  <a:gd name="T22" fmla="*/ 2147483646 w 60"/>
                  <a:gd name="T23" fmla="*/ 2147483646 h 69"/>
                  <a:gd name="T24" fmla="*/ 2147483646 w 60"/>
                  <a:gd name="T25" fmla="*/ 2147483646 h 69"/>
                  <a:gd name="T26" fmla="*/ 2147483646 w 60"/>
                  <a:gd name="T27" fmla="*/ 2147483646 h 69"/>
                  <a:gd name="T28" fmla="*/ 2147483646 w 60"/>
                  <a:gd name="T29" fmla="*/ 2147483646 h 69"/>
                  <a:gd name="T30" fmla="*/ 2147483646 w 60"/>
                  <a:gd name="T31" fmla="*/ 2147483646 h 69"/>
                  <a:gd name="T32" fmla="*/ 2147483646 w 60"/>
                  <a:gd name="T33" fmla="*/ 2147483646 h 69"/>
                  <a:gd name="T34" fmla="*/ 2147483646 w 60"/>
                  <a:gd name="T35" fmla="*/ 2147483646 h 69"/>
                  <a:gd name="T36" fmla="*/ 2147483646 w 60"/>
                  <a:gd name="T37" fmla="*/ 2147483646 h 69"/>
                  <a:gd name="T38" fmla="*/ 2147483646 w 60"/>
                  <a:gd name="T39" fmla="*/ 2147483646 h 69"/>
                  <a:gd name="T40" fmla="*/ 2147483646 w 60"/>
                  <a:gd name="T41" fmla="*/ 2147483646 h 69"/>
                  <a:gd name="T42" fmla="*/ 2147483646 w 60"/>
                  <a:gd name="T43" fmla="*/ 2147483646 h 69"/>
                  <a:gd name="T44" fmla="*/ 2147483646 w 60"/>
                  <a:gd name="T45" fmla="*/ 2147483646 h 69"/>
                  <a:gd name="T46" fmla="*/ 2147483646 w 60"/>
                  <a:gd name="T47" fmla="*/ 2147483646 h 69"/>
                  <a:gd name="T48" fmla="*/ 2147483646 w 60"/>
                  <a:gd name="T49" fmla="*/ 2147483646 h 69"/>
                  <a:gd name="T50" fmla="*/ 2147483646 w 60"/>
                  <a:gd name="T51" fmla="*/ 2147483646 h 69"/>
                  <a:gd name="T52" fmla="*/ 2147483646 w 60"/>
                  <a:gd name="T53" fmla="*/ 2147483646 h 69"/>
                  <a:gd name="T54" fmla="*/ 2147483646 w 60"/>
                  <a:gd name="T55" fmla="*/ 2147483646 h 69"/>
                  <a:gd name="T56" fmla="*/ 2147483646 w 60"/>
                  <a:gd name="T57" fmla="*/ 2147483646 h 69"/>
                  <a:gd name="T58" fmla="*/ 2147483646 w 60"/>
                  <a:gd name="T59" fmla="*/ 2147483646 h 69"/>
                  <a:gd name="T60" fmla="*/ 2147483646 w 60"/>
                  <a:gd name="T61" fmla="*/ 2147483646 h 69"/>
                  <a:gd name="T62" fmla="*/ 2147483646 w 60"/>
                  <a:gd name="T63" fmla="*/ 2147483646 h 69"/>
                  <a:gd name="T64" fmla="*/ 2147483646 w 60"/>
                  <a:gd name="T65" fmla="*/ 2147483646 h 69"/>
                  <a:gd name="T66" fmla="*/ 2147483646 w 60"/>
                  <a:gd name="T67" fmla="*/ 2147483646 h 69"/>
                  <a:gd name="T68" fmla="*/ 2147483646 w 60"/>
                  <a:gd name="T69" fmla="*/ 2147483646 h 69"/>
                  <a:gd name="T70" fmla="*/ 2147483646 w 60"/>
                  <a:gd name="T71" fmla="*/ 2147483646 h 69"/>
                  <a:gd name="T72" fmla="*/ 2147483646 w 60"/>
                  <a:gd name="T73" fmla="*/ 2147483646 h 69"/>
                  <a:gd name="T74" fmla="*/ 2147483646 w 60"/>
                  <a:gd name="T75" fmla="*/ 2147483646 h 69"/>
                  <a:gd name="T76" fmla="*/ 2147483646 w 60"/>
                  <a:gd name="T77" fmla="*/ 2147483646 h 69"/>
                  <a:gd name="T78" fmla="*/ 2147483646 w 60"/>
                  <a:gd name="T79" fmla="*/ 2147483646 h 69"/>
                  <a:gd name="T80" fmla="*/ 2147483646 w 60"/>
                  <a:gd name="T81" fmla="*/ 2147483646 h 69"/>
                  <a:gd name="T82" fmla="*/ 2147483646 w 60"/>
                  <a:gd name="T83" fmla="*/ 2147483646 h 69"/>
                  <a:gd name="T84" fmla="*/ 2147483646 w 60"/>
                  <a:gd name="T85" fmla="*/ 2147483646 h 69"/>
                  <a:gd name="T86" fmla="*/ 2147483646 w 60"/>
                  <a:gd name="T87" fmla="*/ 2147483646 h 69"/>
                  <a:gd name="T88" fmla="*/ 2147483646 w 60"/>
                  <a:gd name="T89" fmla="*/ 0 h 69"/>
                  <a:gd name="T90" fmla="*/ 2147483646 w 60"/>
                  <a:gd name="T91" fmla="*/ 2147483646 h 69"/>
                  <a:gd name="T92" fmla="*/ 2147483646 w 60"/>
                  <a:gd name="T93" fmla="*/ 2147483646 h 69"/>
                  <a:gd name="T94" fmla="*/ 2147483646 w 60"/>
                  <a:gd name="T95" fmla="*/ 2147483646 h 69"/>
                  <a:gd name="T96" fmla="*/ 0 w 60"/>
                  <a:gd name="T97" fmla="*/ 2147483646 h 69"/>
                  <a:gd name="T98" fmla="*/ 2147483646 w 60"/>
                  <a:gd name="T99" fmla="*/ 2147483646 h 69"/>
                  <a:gd name="T100" fmla="*/ 2147483646 w 60"/>
                  <a:gd name="T101" fmla="*/ 2147483646 h 69"/>
                  <a:gd name="T102" fmla="*/ 2147483646 w 60"/>
                  <a:gd name="T103" fmla="*/ 2147483646 h 69"/>
                  <a:gd name="T104" fmla="*/ 2147483646 w 60"/>
                  <a:gd name="T105" fmla="*/ 2147483646 h 69"/>
                  <a:gd name="T106" fmla="*/ 2147483646 w 60"/>
                  <a:gd name="T107" fmla="*/ 2147483646 h 69"/>
                  <a:gd name="T108" fmla="*/ 2147483646 w 60"/>
                  <a:gd name="T109" fmla="*/ 2147483646 h 6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60" h="69">
                    <a:moveTo>
                      <a:pt x="26" y="13"/>
                    </a:moveTo>
                    <a:cubicBezTo>
                      <a:pt x="30" y="20"/>
                      <a:pt x="33" y="30"/>
                      <a:pt x="34" y="43"/>
                    </a:cubicBezTo>
                    <a:cubicBezTo>
                      <a:pt x="25" y="38"/>
                      <a:pt x="19" y="34"/>
                      <a:pt x="17" y="29"/>
                    </a:cubicBezTo>
                    <a:cubicBezTo>
                      <a:pt x="17" y="37"/>
                      <a:pt x="25" y="43"/>
                      <a:pt x="32" y="47"/>
                    </a:cubicBezTo>
                    <a:cubicBezTo>
                      <a:pt x="32" y="48"/>
                      <a:pt x="31" y="48"/>
                      <a:pt x="30" y="49"/>
                    </a:cubicBezTo>
                    <a:cubicBezTo>
                      <a:pt x="29" y="49"/>
                      <a:pt x="28" y="50"/>
                      <a:pt x="26" y="50"/>
                    </a:cubicBezTo>
                    <a:cubicBezTo>
                      <a:pt x="24" y="50"/>
                      <a:pt x="22" y="49"/>
                      <a:pt x="21" y="48"/>
                    </a:cubicBezTo>
                    <a:cubicBezTo>
                      <a:pt x="19" y="47"/>
                      <a:pt x="18" y="45"/>
                      <a:pt x="18" y="43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3" y="41"/>
                      <a:pt x="10" y="39"/>
                      <a:pt x="8" y="37"/>
                    </a:cubicBezTo>
                    <a:cubicBezTo>
                      <a:pt x="6" y="35"/>
                      <a:pt x="5" y="32"/>
                      <a:pt x="5" y="29"/>
                    </a:cubicBezTo>
                    <a:cubicBezTo>
                      <a:pt x="5" y="26"/>
                      <a:pt x="6" y="23"/>
                      <a:pt x="8" y="20"/>
                    </a:cubicBezTo>
                    <a:cubicBezTo>
                      <a:pt x="10" y="18"/>
                      <a:pt x="13" y="17"/>
                      <a:pt x="17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20" y="12"/>
                      <a:pt x="22" y="9"/>
                      <a:pt x="25" y="7"/>
                    </a:cubicBezTo>
                    <a:cubicBezTo>
                      <a:pt x="28" y="5"/>
                      <a:pt x="31" y="4"/>
                      <a:pt x="35" y="4"/>
                    </a:cubicBezTo>
                    <a:cubicBezTo>
                      <a:pt x="40" y="4"/>
                      <a:pt x="44" y="6"/>
                      <a:pt x="47" y="9"/>
                    </a:cubicBezTo>
                    <a:cubicBezTo>
                      <a:pt x="50" y="13"/>
                      <a:pt x="52" y="17"/>
                      <a:pt x="52" y="22"/>
                    </a:cubicBezTo>
                    <a:cubicBezTo>
                      <a:pt x="52" y="22"/>
                      <a:pt x="52" y="23"/>
                      <a:pt x="52" y="24"/>
                    </a:cubicBezTo>
                    <a:cubicBezTo>
                      <a:pt x="52" y="24"/>
                      <a:pt x="52" y="25"/>
                      <a:pt x="52" y="25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3" y="28"/>
                      <a:pt x="54" y="29"/>
                      <a:pt x="54" y="31"/>
                    </a:cubicBezTo>
                    <a:cubicBezTo>
                      <a:pt x="55" y="32"/>
                      <a:pt x="55" y="33"/>
                      <a:pt x="55" y="35"/>
                    </a:cubicBezTo>
                    <a:cubicBezTo>
                      <a:pt x="55" y="38"/>
                      <a:pt x="54" y="41"/>
                      <a:pt x="51" y="43"/>
                    </a:cubicBezTo>
                    <a:cubicBezTo>
                      <a:pt x="49" y="45"/>
                      <a:pt x="46" y="46"/>
                      <a:pt x="43" y="46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2" y="45"/>
                      <a:pt x="42" y="43"/>
                      <a:pt x="42" y="41"/>
                    </a:cubicBezTo>
                    <a:cubicBezTo>
                      <a:pt x="44" y="35"/>
                      <a:pt x="48" y="26"/>
                      <a:pt x="44" y="20"/>
                    </a:cubicBezTo>
                    <a:cubicBezTo>
                      <a:pt x="44" y="24"/>
                      <a:pt x="43" y="29"/>
                      <a:pt x="40" y="35"/>
                    </a:cubicBezTo>
                    <a:cubicBezTo>
                      <a:pt x="38" y="26"/>
                      <a:pt x="33" y="18"/>
                      <a:pt x="26" y="13"/>
                    </a:cubicBezTo>
                    <a:moveTo>
                      <a:pt x="34" y="52"/>
                    </a:moveTo>
                    <a:cubicBezTo>
                      <a:pt x="34" y="57"/>
                      <a:pt x="34" y="63"/>
                      <a:pt x="33" y="69"/>
                    </a:cubicBezTo>
                    <a:cubicBezTo>
                      <a:pt x="43" y="69"/>
                      <a:pt x="43" y="69"/>
                      <a:pt x="43" y="69"/>
                    </a:cubicBezTo>
                    <a:cubicBezTo>
                      <a:pt x="43" y="64"/>
                      <a:pt x="44" y="58"/>
                      <a:pt x="43" y="51"/>
                    </a:cubicBezTo>
                    <a:cubicBezTo>
                      <a:pt x="48" y="51"/>
                      <a:pt x="52" y="49"/>
                      <a:pt x="55" y="46"/>
                    </a:cubicBezTo>
                    <a:cubicBezTo>
                      <a:pt x="58" y="43"/>
                      <a:pt x="60" y="39"/>
                      <a:pt x="60" y="35"/>
                    </a:cubicBezTo>
                    <a:cubicBezTo>
                      <a:pt x="60" y="33"/>
                      <a:pt x="59" y="31"/>
                      <a:pt x="59" y="29"/>
                    </a:cubicBezTo>
                    <a:cubicBezTo>
                      <a:pt x="58" y="28"/>
                      <a:pt x="58" y="26"/>
                      <a:pt x="57" y="25"/>
                    </a:cubicBezTo>
                    <a:cubicBezTo>
                      <a:pt x="57" y="25"/>
                      <a:pt x="57" y="24"/>
                      <a:pt x="57" y="24"/>
                    </a:cubicBezTo>
                    <a:cubicBezTo>
                      <a:pt x="57" y="23"/>
                      <a:pt x="57" y="22"/>
                      <a:pt x="57" y="22"/>
                    </a:cubicBezTo>
                    <a:cubicBezTo>
                      <a:pt x="57" y="16"/>
                      <a:pt x="54" y="10"/>
                      <a:pt x="50" y="6"/>
                    </a:cubicBezTo>
                    <a:cubicBezTo>
                      <a:pt x="46" y="2"/>
                      <a:pt x="41" y="0"/>
                      <a:pt x="35" y="0"/>
                    </a:cubicBezTo>
                    <a:cubicBezTo>
                      <a:pt x="30" y="0"/>
                      <a:pt x="26" y="1"/>
                      <a:pt x="22" y="3"/>
                    </a:cubicBezTo>
                    <a:cubicBezTo>
                      <a:pt x="19" y="5"/>
                      <a:pt x="17" y="8"/>
                      <a:pt x="15" y="12"/>
                    </a:cubicBezTo>
                    <a:cubicBezTo>
                      <a:pt x="11" y="13"/>
                      <a:pt x="7" y="14"/>
                      <a:pt x="5" y="17"/>
                    </a:cubicBezTo>
                    <a:cubicBezTo>
                      <a:pt x="2" y="20"/>
                      <a:pt x="0" y="24"/>
                      <a:pt x="0" y="29"/>
                    </a:cubicBezTo>
                    <a:cubicBezTo>
                      <a:pt x="0" y="33"/>
                      <a:pt x="2" y="37"/>
                      <a:pt x="5" y="40"/>
                    </a:cubicBezTo>
                    <a:cubicBezTo>
                      <a:pt x="7" y="43"/>
                      <a:pt x="10" y="45"/>
                      <a:pt x="14" y="46"/>
                    </a:cubicBezTo>
                    <a:cubicBezTo>
                      <a:pt x="15" y="48"/>
                      <a:pt x="16" y="50"/>
                      <a:pt x="18" y="52"/>
                    </a:cubicBezTo>
                    <a:cubicBezTo>
                      <a:pt x="20" y="53"/>
                      <a:pt x="23" y="54"/>
                      <a:pt x="26" y="54"/>
                    </a:cubicBezTo>
                    <a:cubicBezTo>
                      <a:pt x="28" y="54"/>
                      <a:pt x="31" y="54"/>
                      <a:pt x="33" y="53"/>
                    </a:cubicBezTo>
                    <a:cubicBezTo>
                      <a:pt x="33" y="52"/>
                      <a:pt x="34" y="52"/>
                      <a:pt x="34" y="52"/>
                    </a:cubicBezTo>
                  </a:path>
                </a:pathLst>
              </a:custGeom>
              <a:solidFill>
                <a:srgbClr val="2239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itchFamily="34" charset="-128"/>
                  <a:cs typeface="+mn-cs"/>
                </a:endParaRPr>
              </a:p>
            </p:txBody>
          </p:sp>
          <p:sp>
            <p:nvSpPr>
              <p:cNvPr id="44119" name="Oval 735"/>
              <p:cNvSpPr>
                <a:spLocks noChangeArrowheads="1"/>
              </p:cNvSpPr>
              <p:nvPr/>
            </p:nvSpPr>
            <p:spPr bwMode="gray">
              <a:xfrm>
                <a:off x="3900" y="2831"/>
                <a:ext cx="295" cy="293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412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  <a:defRPr/>
                </a:pPr>
                <a:endParaRPr lang="en-US" altLang="en-US" sz="1200">
                  <a:solidFill>
                    <a:srgbClr val="0F5494"/>
                  </a:solidFill>
                  <a:cs typeface="+mn-cs"/>
                </a:endParaRPr>
              </a:p>
            </p:txBody>
          </p:sp>
        </p:grpSp>
        <p:grpSp>
          <p:nvGrpSpPr>
            <p:cNvPr id="44059" name="Group 1342"/>
            <p:cNvGrpSpPr>
              <a:grpSpLocks/>
            </p:cNvGrpSpPr>
            <p:nvPr/>
          </p:nvGrpSpPr>
          <p:grpSpPr bwMode="auto">
            <a:xfrm>
              <a:off x="3776" y="2481"/>
              <a:ext cx="293" cy="293"/>
              <a:chOff x="2947" y="2819"/>
              <a:chExt cx="293" cy="293"/>
            </a:xfrm>
          </p:grpSpPr>
          <p:sp>
            <p:nvSpPr>
              <p:cNvPr id="44111" name="Oval 792"/>
              <p:cNvSpPr>
                <a:spLocks noChangeArrowheads="1"/>
              </p:cNvSpPr>
              <p:nvPr/>
            </p:nvSpPr>
            <p:spPr bwMode="gray">
              <a:xfrm>
                <a:off x="2947" y="2819"/>
                <a:ext cx="293" cy="293"/>
              </a:xfrm>
              <a:prstGeom prst="ellipse">
                <a:avLst/>
              </a:prstGeom>
              <a:solidFill>
                <a:srgbClr val="B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  <a:defRPr/>
                </a:pPr>
                <a:endParaRPr lang="en-US" altLang="en-US" sz="1200">
                  <a:solidFill>
                    <a:srgbClr val="0F5494"/>
                  </a:solidFill>
                  <a:cs typeface="+mn-cs"/>
                </a:endParaRPr>
              </a:p>
            </p:txBody>
          </p:sp>
          <p:sp>
            <p:nvSpPr>
              <p:cNvPr id="44112" name="Freeform 815"/>
              <p:cNvSpPr>
                <a:spLocks/>
              </p:cNvSpPr>
              <p:nvPr/>
            </p:nvSpPr>
            <p:spPr bwMode="gray">
              <a:xfrm>
                <a:off x="3034" y="2949"/>
                <a:ext cx="106" cy="64"/>
              </a:xfrm>
              <a:custGeom>
                <a:avLst/>
                <a:gdLst>
                  <a:gd name="T0" fmla="*/ 104 w 106"/>
                  <a:gd name="T1" fmla="*/ 0 h 64"/>
                  <a:gd name="T2" fmla="*/ 54 w 106"/>
                  <a:gd name="T3" fmla="*/ 26 h 64"/>
                  <a:gd name="T4" fmla="*/ 0 w 106"/>
                  <a:gd name="T5" fmla="*/ 3 h 64"/>
                  <a:gd name="T6" fmla="*/ 0 w 106"/>
                  <a:gd name="T7" fmla="*/ 40 h 64"/>
                  <a:gd name="T8" fmla="*/ 28 w 106"/>
                  <a:gd name="T9" fmla="*/ 40 h 64"/>
                  <a:gd name="T10" fmla="*/ 54 w 106"/>
                  <a:gd name="T11" fmla="*/ 64 h 64"/>
                  <a:gd name="T12" fmla="*/ 78 w 106"/>
                  <a:gd name="T13" fmla="*/ 43 h 64"/>
                  <a:gd name="T14" fmla="*/ 106 w 106"/>
                  <a:gd name="T15" fmla="*/ 40 h 64"/>
                  <a:gd name="T16" fmla="*/ 104 w 106"/>
                  <a:gd name="T17" fmla="*/ 0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6" h="64">
                    <a:moveTo>
                      <a:pt x="104" y="0"/>
                    </a:moveTo>
                    <a:lnTo>
                      <a:pt x="54" y="26"/>
                    </a:lnTo>
                    <a:lnTo>
                      <a:pt x="0" y="3"/>
                    </a:lnTo>
                    <a:lnTo>
                      <a:pt x="0" y="40"/>
                    </a:lnTo>
                    <a:lnTo>
                      <a:pt x="28" y="40"/>
                    </a:lnTo>
                    <a:lnTo>
                      <a:pt x="54" y="64"/>
                    </a:lnTo>
                    <a:lnTo>
                      <a:pt x="78" y="43"/>
                    </a:lnTo>
                    <a:lnTo>
                      <a:pt x="106" y="40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223A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itchFamily="34" charset="-128"/>
                  <a:cs typeface="+mn-cs"/>
                </a:endParaRPr>
              </a:p>
            </p:txBody>
          </p:sp>
          <p:sp>
            <p:nvSpPr>
              <p:cNvPr id="44113" name="Freeform 816"/>
              <p:cNvSpPr>
                <a:spLocks/>
              </p:cNvSpPr>
              <p:nvPr/>
            </p:nvSpPr>
            <p:spPr bwMode="gray">
              <a:xfrm>
                <a:off x="2999" y="2895"/>
                <a:ext cx="179" cy="125"/>
              </a:xfrm>
              <a:custGeom>
                <a:avLst/>
                <a:gdLst>
                  <a:gd name="T0" fmla="*/ 2147483646 w 76"/>
                  <a:gd name="T1" fmla="*/ 2147483646 h 53"/>
                  <a:gd name="T2" fmla="*/ 2147483646 w 76"/>
                  <a:gd name="T3" fmla="*/ 2147483646 h 53"/>
                  <a:gd name="T4" fmla="*/ 2147483646 w 76"/>
                  <a:gd name="T5" fmla="*/ 2147483646 h 53"/>
                  <a:gd name="T6" fmla="*/ 2147483646 w 76"/>
                  <a:gd name="T7" fmla="*/ 0 h 53"/>
                  <a:gd name="T8" fmla="*/ 0 w 76"/>
                  <a:gd name="T9" fmla="*/ 2147483646 h 53"/>
                  <a:gd name="T10" fmla="*/ 2147483646 w 76"/>
                  <a:gd name="T11" fmla="*/ 2147483646 h 53"/>
                  <a:gd name="T12" fmla="*/ 2147483646 w 76"/>
                  <a:gd name="T13" fmla="*/ 2147483646 h 53"/>
                  <a:gd name="T14" fmla="*/ 2147483646 w 76"/>
                  <a:gd name="T15" fmla="*/ 2147483646 h 53"/>
                  <a:gd name="T16" fmla="*/ 2147483646 w 76"/>
                  <a:gd name="T17" fmla="*/ 2147483646 h 53"/>
                  <a:gd name="T18" fmla="*/ 2147483646 w 76"/>
                  <a:gd name="T19" fmla="*/ 2147483646 h 53"/>
                  <a:gd name="T20" fmla="*/ 2147483646 w 76"/>
                  <a:gd name="T21" fmla="*/ 2147483646 h 53"/>
                  <a:gd name="T22" fmla="*/ 2147483646 w 76"/>
                  <a:gd name="T23" fmla="*/ 2147483646 h 53"/>
                  <a:gd name="T24" fmla="*/ 2147483646 w 76"/>
                  <a:gd name="T25" fmla="*/ 2147483646 h 53"/>
                  <a:gd name="T26" fmla="*/ 2147483646 w 76"/>
                  <a:gd name="T27" fmla="*/ 2147483646 h 53"/>
                  <a:gd name="T28" fmla="*/ 2147483646 w 76"/>
                  <a:gd name="T29" fmla="*/ 2147483646 h 53"/>
                  <a:gd name="T30" fmla="*/ 2147483646 w 76"/>
                  <a:gd name="T31" fmla="*/ 2147483646 h 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6" h="53">
                    <a:moveTo>
                      <a:pt x="65" y="26"/>
                    </a:moveTo>
                    <a:cubicBezTo>
                      <a:pt x="64" y="24"/>
                      <a:pt x="62" y="22"/>
                      <a:pt x="60" y="21"/>
                    </a:cubicBezTo>
                    <a:cubicBezTo>
                      <a:pt x="76" y="13"/>
                      <a:pt x="76" y="13"/>
                      <a:pt x="76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51" y="19"/>
                      <a:pt x="61" y="23"/>
                      <a:pt x="63" y="27"/>
                    </a:cubicBezTo>
                    <a:cubicBezTo>
                      <a:pt x="64" y="29"/>
                      <a:pt x="65" y="34"/>
                      <a:pt x="66" y="37"/>
                    </a:cubicBezTo>
                    <a:cubicBezTo>
                      <a:pt x="66" y="53"/>
                      <a:pt x="66" y="53"/>
                      <a:pt x="66" y="53"/>
                    </a:cubicBezTo>
                    <a:cubicBezTo>
                      <a:pt x="69" y="50"/>
                      <a:pt x="74" y="50"/>
                      <a:pt x="74" y="50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8" y="36"/>
                      <a:pt x="67" y="29"/>
                      <a:pt x="65" y="26"/>
                    </a:cubicBezTo>
                  </a:path>
                </a:pathLst>
              </a:custGeom>
              <a:solidFill>
                <a:srgbClr val="223A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itchFamily="34" charset="-128"/>
                  <a:cs typeface="+mn-cs"/>
                </a:endParaRPr>
              </a:p>
            </p:txBody>
          </p:sp>
          <p:sp>
            <p:nvSpPr>
              <p:cNvPr id="44114" name="Oval 847"/>
              <p:cNvSpPr>
                <a:spLocks noChangeArrowheads="1"/>
              </p:cNvSpPr>
              <p:nvPr/>
            </p:nvSpPr>
            <p:spPr bwMode="gray">
              <a:xfrm>
                <a:off x="2947" y="2819"/>
                <a:ext cx="293" cy="293"/>
              </a:xfrm>
              <a:prstGeom prst="ellipse">
                <a:avLst/>
              </a:prstGeom>
              <a:noFill/>
              <a:ln w="4127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  <a:defRPr/>
                </a:pPr>
                <a:endParaRPr lang="en-US" altLang="en-US" sz="1200">
                  <a:solidFill>
                    <a:srgbClr val="0F5494"/>
                  </a:solidFill>
                  <a:cs typeface="+mn-cs"/>
                </a:endParaRPr>
              </a:p>
            </p:txBody>
          </p:sp>
        </p:grpSp>
        <p:grpSp>
          <p:nvGrpSpPr>
            <p:cNvPr id="44060" name="Group 1308"/>
            <p:cNvGrpSpPr>
              <a:grpSpLocks/>
            </p:cNvGrpSpPr>
            <p:nvPr/>
          </p:nvGrpSpPr>
          <p:grpSpPr bwMode="auto">
            <a:xfrm>
              <a:off x="2064" y="2120"/>
              <a:ext cx="298" cy="298"/>
              <a:chOff x="2584" y="3684"/>
              <a:chExt cx="298" cy="298"/>
            </a:xfrm>
          </p:grpSpPr>
          <p:sp>
            <p:nvSpPr>
              <p:cNvPr id="44106" name="Oval 905"/>
              <p:cNvSpPr>
                <a:spLocks noChangeArrowheads="1"/>
              </p:cNvSpPr>
              <p:nvPr/>
            </p:nvSpPr>
            <p:spPr bwMode="gray">
              <a:xfrm>
                <a:off x="2590" y="3689"/>
                <a:ext cx="292" cy="293"/>
              </a:xfrm>
              <a:prstGeom prst="ellipse">
                <a:avLst/>
              </a:prstGeom>
              <a:solidFill>
                <a:srgbClr val="E0E9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  <a:defRPr/>
                </a:pPr>
                <a:endParaRPr lang="en-US" altLang="en-US" sz="1200">
                  <a:solidFill>
                    <a:srgbClr val="0F5494"/>
                  </a:solidFill>
                  <a:cs typeface="+mn-cs"/>
                </a:endParaRPr>
              </a:p>
            </p:txBody>
          </p:sp>
          <p:grpSp>
            <p:nvGrpSpPr>
              <p:cNvPr id="44107" name="Group 1307"/>
              <p:cNvGrpSpPr>
                <a:grpSpLocks/>
              </p:cNvGrpSpPr>
              <p:nvPr/>
            </p:nvGrpSpPr>
            <p:grpSpPr bwMode="auto">
              <a:xfrm>
                <a:off x="2661" y="3777"/>
                <a:ext cx="126" cy="78"/>
                <a:chOff x="2661" y="3777"/>
                <a:chExt cx="126" cy="78"/>
              </a:xfrm>
            </p:grpSpPr>
            <p:sp>
              <p:nvSpPr>
                <p:cNvPr id="44109" name="Freeform 943"/>
                <p:cNvSpPr>
                  <a:spLocks/>
                </p:cNvSpPr>
                <p:nvPr/>
              </p:nvSpPr>
              <p:spPr bwMode="gray">
                <a:xfrm>
                  <a:off x="2661" y="3777"/>
                  <a:ext cx="126" cy="78"/>
                </a:xfrm>
                <a:custGeom>
                  <a:avLst/>
                  <a:gdLst>
                    <a:gd name="T0" fmla="*/ 2147483646 w 53"/>
                    <a:gd name="T1" fmla="*/ 2147483646 h 33"/>
                    <a:gd name="T2" fmla="*/ 2147483646 w 53"/>
                    <a:gd name="T3" fmla="*/ 2147483646 h 33"/>
                    <a:gd name="T4" fmla="*/ 2147483646 w 53"/>
                    <a:gd name="T5" fmla="*/ 2147483646 h 33"/>
                    <a:gd name="T6" fmla="*/ 2147483646 w 53"/>
                    <a:gd name="T7" fmla="*/ 0 h 33"/>
                    <a:gd name="T8" fmla="*/ 2147483646 w 53"/>
                    <a:gd name="T9" fmla="*/ 2147483646 h 33"/>
                    <a:gd name="T10" fmla="*/ 2147483646 w 53"/>
                    <a:gd name="T11" fmla="*/ 2147483646 h 33"/>
                    <a:gd name="T12" fmla="*/ 0 w 53"/>
                    <a:gd name="T13" fmla="*/ 2147483646 h 33"/>
                    <a:gd name="T14" fmla="*/ 2147483646 w 53"/>
                    <a:gd name="T15" fmla="*/ 2147483646 h 33"/>
                    <a:gd name="T16" fmla="*/ 2147483646 w 53"/>
                    <a:gd name="T17" fmla="*/ 2147483646 h 33"/>
                    <a:gd name="T18" fmla="*/ 2147483646 w 53"/>
                    <a:gd name="T19" fmla="*/ 2147483646 h 3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3" h="33">
                      <a:moveTo>
                        <a:pt x="53" y="21"/>
                      </a:moveTo>
                      <a:cubicBezTo>
                        <a:pt x="53" y="14"/>
                        <a:pt x="47" y="9"/>
                        <a:pt x="41" y="9"/>
                      </a:cubicBezTo>
                      <a:cubicBezTo>
                        <a:pt x="40" y="9"/>
                        <a:pt x="38" y="9"/>
                        <a:pt x="38" y="9"/>
                      </a:cubicBezTo>
                      <a:cubicBezTo>
                        <a:pt x="36" y="4"/>
                        <a:pt x="31" y="0"/>
                        <a:pt x="25" y="0"/>
                      </a:cubicBezTo>
                      <a:cubicBezTo>
                        <a:pt x="18" y="0"/>
                        <a:pt x="12" y="6"/>
                        <a:pt x="12" y="13"/>
                      </a:cubicBezTo>
                      <a:cubicBezTo>
                        <a:pt x="11" y="13"/>
                        <a:pt x="11" y="13"/>
                        <a:pt x="10" y="13"/>
                      </a:cubicBezTo>
                      <a:cubicBezTo>
                        <a:pt x="5" y="13"/>
                        <a:pt x="0" y="17"/>
                        <a:pt x="0" y="23"/>
                      </a:cubicBezTo>
                      <a:cubicBezTo>
                        <a:pt x="0" y="28"/>
                        <a:pt x="5" y="33"/>
                        <a:pt x="10" y="33"/>
                      </a:cubicBezTo>
                      <a:cubicBezTo>
                        <a:pt x="41" y="33"/>
                        <a:pt x="41" y="33"/>
                        <a:pt x="41" y="33"/>
                      </a:cubicBezTo>
                      <a:cubicBezTo>
                        <a:pt x="47" y="33"/>
                        <a:pt x="53" y="27"/>
                        <a:pt x="53" y="21"/>
                      </a:cubicBezTo>
                    </a:path>
                  </a:pathLst>
                </a:custGeom>
                <a:solidFill>
                  <a:srgbClr val="2239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1200">
                    <a:solidFill>
                      <a:srgbClr val="0F5494"/>
                    </a:solidFill>
                    <a:latin typeface="Verdana" panose="020B0604030504040204" pitchFamily="34" charset="0"/>
                    <a:ea typeface="Arial Unicode MS" pitchFamily="34" charset="-128"/>
                    <a:cs typeface="+mn-cs"/>
                  </a:endParaRPr>
                </a:p>
              </p:txBody>
            </p:sp>
            <p:sp>
              <p:nvSpPr>
                <p:cNvPr id="44110" name="Freeform 946"/>
                <p:cNvSpPr>
                  <a:spLocks/>
                </p:cNvSpPr>
                <p:nvPr/>
              </p:nvSpPr>
              <p:spPr bwMode="gray">
                <a:xfrm>
                  <a:off x="2763" y="3795"/>
                  <a:ext cx="16" cy="22"/>
                </a:xfrm>
                <a:custGeom>
                  <a:avLst/>
                  <a:gdLst>
                    <a:gd name="T0" fmla="*/ 2147483646 w 7"/>
                    <a:gd name="T1" fmla="*/ 2147483646 h 9"/>
                    <a:gd name="T2" fmla="*/ 2147483646 w 7"/>
                    <a:gd name="T3" fmla="*/ 2147483646 h 9"/>
                    <a:gd name="T4" fmla="*/ 2147483646 w 7"/>
                    <a:gd name="T5" fmla="*/ 2147483646 h 9"/>
                    <a:gd name="T6" fmla="*/ 2147483646 w 7"/>
                    <a:gd name="T7" fmla="*/ 2147483646 h 9"/>
                    <a:gd name="T8" fmla="*/ 2147483646 w 7"/>
                    <a:gd name="T9" fmla="*/ 2147483646 h 9"/>
                    <a:gd name="T10" fmla="*/ 2147483646 w 7"/>
                    <a:gd name="T11" fmla="*/ 2147483646 h 9"/>
                    <a:gd name="T12" fmla="*/ 2147483646 w 7"/>
                    <a:gd name="T13" fmla="*/ 2147483646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" h="9">
                      <a:moveTo>
                        <a:pt x="4" y="2"/>
                      </a:moveTo>
                      <a:cubicBezTo>
                        <a:pt x="4" y="1"/>
                        <a:pt x="2" y="0"/>
                        <a:pt x="1" y="1"/>
                      </a:cubicBezTo>
                      <a:cubicBezTo>
                        <a:pt x="0" y="1"/>
                        <a:pt x="0" y="3"/>
                        <a:pt x="1" y="4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8"/>
                        <a:pt x="5" y="9"/>
                        <a:pt x="6" y="8"/>
                      </a:cubicBezTo>
                      <a:cubicBezTo>
                        <a:pt x="7" y="8"/>
                        <a:pt x="7" y="6"/>
                        <a:pt x="6" y="5"/>
                      </a:cubicBez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2239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1200">
                    <a:solidFill>
                      <a:srgbClr val="0F5494"/>
                    </a:solidFill>
                    <a:latin typeface="Verdana" panose="020B0604030504040204" pitchFamily="34" charset="0"/>
                    <a:ea typeface="Arial Unicode MS" pitchFamily="34" charset="-128"/>
                    <a:cs typeface="+mn-cs"/>
                  </a:endParaRPr>
                </a:p>
              </p:txBody>
            </p:sp>
          </p:grpSp>
          <p:sp>
            <p:nvSpPr>
              <p:cNvPr id="44108" name="Oval 960"/>
              <p:cNvSpPr>
                <a:spLocks noChangeArrowheads="1"/>
              </p:cNvSpPr>
              <p:nvPr/>
            </p:nvSpPr>
            <p:spPr bwMode="gray">
              <a:xfrm>
                <a:off x="2584" y="3684"/>
                <a:ext cx="292" cy="293"/>
              </a:xfrm>
              <a:prstGeom prst="ellipse">
                <a:avLst/>
              </a:prstGeom>
              <a:noFill/>
              <a:ln w="41275">
                <a:solidFill>
                  <a:srgbClr val="76B04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  <a:defRPr/>
                </a:pPr>
                <a:endParaRPr lang="en-US" altLang="en-US" sz="1200">
                  <a:solidFill>
                    <a:srgbClr val="0F5494"/>
                  </a:solidFill>
                  <a:cs typeface="+mn-cs"/>
                </a:endParaRPr>
              </a:p>
            </p:txBody>
          </p:sp>
        </p:grpSp>
        <p:grpSp>
          <p:nvGrpSpPr>
            <p:cNvPr id="44061" name="Group 1306"/>
            <p:cNvGrpSpPr>
              <a:grpSpLocks/>
            </p:cNvGrpSpPr>
            <p:nvPr/>
          </p:nvGrpSpPr>
          <p:grpSpPr bwMode="auto">
            <a:xfrm>
              <a:off x="321" y="2118"/>
              <a:ext cx="296" cy="293"/>
              <a:chOff x="1746" y="3681"/>
              <a:chExt cx="296" cy="293"/>
            </a:xfrm>
          </p:grpSpPr>
          <p:grpSp>
            <p:nvGrpSpPr>
              <p:cNvPr id="44097" name="Group 1305"/>
              <p:cNvGrpSpPr>
                <a:grpSpLocks/>
              </p:cNvGrpSpPr>
              <p:nvPr/>
            </p:nvGrpSpPr>
            <p:grpSpPr bwMode="auto">
              <a:xfrm>
                <a:off x="1747" y="3681"/>
                <a:ext cx="295" cy="293"/>
                <a:chOff x="1747" y="3681"/>
                <a:chExt cx="295" cy="293"/>
              </a:xfrm>
            </p:grpSpPr>
            <p:sp>
              <p:nvSpPr>
                <p:cNvPr id="44099" name="Oval 961"/>
                <p:cNvSpPr>
                  <a:spLocks noChangeArrowheads="1"/>
                </p:cNvSpPr>
                <p:nvPr/>
              </p:nvSpPr>
              <p:spPr bwMode="gray">
                <a:xfrm>
                  <a:off x="1747" y="3681"/>
                  <a:ext cx="295" cy="293"/>
                </a:xfrm>
                <a:prstGeom prst="ellipse">
                  <a:avLst/>
                </a:prstGeom>
                <a:solidFill>
                  <a:srgbClr val="FBDB8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>
                      <a:solidFill>
                        <a:schemeClr val="tx2"/>
                      </a:solidFill>
                      <a:latin typeface="Verdana" panose="020B0604030504040204" pitchFamily="34" charset="0"/>
                      <a:ea typeface="Arial Unicode MS" pitchFamily="34" charset="-128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anose="020B0604030504040204" pitchFamily="34" charset="0"/>
                      <a:ea typeface="Arial Unicode MS" pitchFamily="34" charset="-128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anose="020B0604030504040204" pitchFamily="34" charset="0"/>
                      <a:ea typeface="Arial Unicode MS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Arial Unicode MS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None/>
                    <a:defRPr/>
                  </a:pPr>
                  <a:endParaRPr lang="en-US" altLang="en-US" sz="1200">
                    <a:solidFill>
                      <a:srgbClr val="0F5494"/>
                    </a:solidFill>
                    <a:cs typeface="+mn-cs"/>
                  </a:endParaRPr>
                </a:p>
              </p:txBody>
            </p:sp>
            <p:grpSp>
              <p:nvGrpSpPr>
                <p:cNvPr id="44100" name="Group 1304"/>
                <p:cNvGrpSpPr>
                  <a:grpSpLocks/>
                </p:cNvGrpSpPr>
                <p:nvPr/>
              </p:nvGrpSpPr>
              <p:grpSpPr bwMode="auto">
                <a:xfrm>
                  <a:off x="1834" y="3753"/>
                  <a:ext cx="120" cy="149"/>
                  <a:chOff x="2286" y="3742"/>
                  <a:chExt cx="120" cy="149"/>
                </a:xfrm>
              </p:grpSpPr>
              <p:sp>
                <p:nvSpPr>
                  <p:cNvPr id="44101" name="Freeform 967"/>
                  <p:cNvSpPr>
                    <a:spLocks/>
                  </p:cNvSpPr>
                  <p:nvPr/>
                </p:nvSpPr>
                <p:spPr bwMode="gray">
                  <a:xfrm>
                    <a:off x="2286" y="3742"/>
                    <a:ext cx="85" cy="133"/>
                  </a:xfrm>
                  <a:custGeom>
                    <a:avLst/>
                    <a:gdLst>
                      <a:gd name="T0" fmla="*/ 2147483646 w 36"/>
                      <a:gd name="T1" fmla="*/ 2147483646 h 56"/>
                      <a:gd name="T2" fmla="*/ 2147483646 w 36"/>
                      <a:gd name="T3" fmla="*/ 2147483646 h 56"/>
                      <a:gd name="T4" fmla="*/ 0 w 36"/>
                      <a:gd name="T5" fmla="*/ 2147483646 h 56"/>
                      <a:gd name="T6" fmla="*/ 0 w 36"/>
                      <a:gd name="T7" fmla="*/ 2147483646 h 56"/>
                      <a:gd name="T8" fmla="*/ 2147483646 w 36"/>
                      <a:gd name="T9" fmla="*/ 0 h 56"/>
                      <a:gd name="T10" fmla="*/ 2147483646 w 36"/>
                      <a:gd name="T11" fmla="*/ 0 h 56"/>
                      <a:gd name="T12" fmla="*/ 2147483646 w 36"/>
                      <a:gd name="T13" fmla="*/ 2147483646 h 56"/>
                      <a:gd name="T14" fmla="*/ 2147483646 w 36"/>
                      <a:gd name="T15" fmla="*/ 2147483646 h 56"/>
                      <a:gd name="T16" fmla="*/ 2147483646 w 36"/>
                      <a:gd name="T17" fmla="*/ 2147483646 h 56"/>
                      <a:gd name="T18" fmla="*/ 2147483646 w 36"/>
                      <a:gd name="T19" fmla="*/ 2147483646 h 56"/>
                      <a:gd name="T20" fmla="*/ 2147483646 w 36"/>
                      <a:gd name="T21" fmla="*/ 2147483646 h 56"/>
                      <a:gd name="T22" fmla="*/ 2147483646 w 36"/>
                      <a:gd name="T23" fmla="*/ 2147483646 h 56"/>
                      <a:gd name="T24" fmla="*/ 2147483646 w 36"/>
                      <a:gd name="T25" fmla="*/ 2147483646 h 56"/>
                      <a:gd name="T26" fmla="*/ 2147483646 w 36"/>
                      <a:gd name="T27" fmla="*/ 2147483646 h 56"/>
                      <a:gd name="T28" fmla="*/ 2147483646 w 36"/>
                      <a:gd name="T29" fmla="*/ 2147483646 h 56"/>
                      <a:gd name="T30" fmla="*/ 2147483646 w 36"/>
                      <a:gd name="T31" fmla="*/ 2147483646 h 56"/>
                      <a:gd name="T32" fmla="*/ 2147483646 w 36"/>
                      <a:gd name="T33" fmla="*/ 2147483646 h 56"/>
                      <a:gd name="T34" fmla="*/ 2147483646 w 36"/>
                      <a:gd name="T35" fmla="*/ 2147483646 h 56"/>
                      <a:gd name="T36" fmla="*/ 2147483646 w 36"/>
                      <a:gd name="T37" fmla="*/ 2147483646 h 5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36" h="56">
                        <a:moveTo>
                          <a:pt x="25" y="56"/>
                        </a:moveTo>
                        <a:cubicBezTo>
                          <a:pt x="7" y="56"/>
                          <a:pt x="7" y="56"/>
                          <a:pt x="7" y="56"/>
                        </a:cubicBezTo>
                        <a:cubicBezTo>
                          <a:pt x="4" y="56"/>
                          <a:pt x="0" y="53"/>
                          <a:pt x="0" y="50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3" y="0"/>
                          <a:pt x="7" y="0"/>
                        </a:cubicBezTo>
                        <a:cubicBezTo>
                          <a:pt x="29" y="0"/>
                          <a:pt x="29" y="0"/>
                          <a:pt x="29" y="0"/>
                        </a:cubicBezTo>
                        <a:cubicBezTo>
                          <a:pt x="33" y="0"/>
                          <a:pt x="36" y="3"/>
                          <a:pt x="36" y="7"/>
                        </a:cubicBezTo>
                        <a:cubicBezTo>
                          <a:pt x="36" y="20"/>
                          <a:pt x="36" y="20"/>
                          <a:pt x="36" y="20"/>
                        </a:cubicBezTo>
                        <a:cubicBezTo>
                          <a:pt x="35" y="19"/>
                          <a:pt x="34" y="19"/>
                          <a:pt x="34" y="19"/>
                        </a:cubicBezTo>
                        <a:cubicBezTo>
                          <a:pt x="33" y="19"/>
                          <a:pt x="32" y="19"/>
                          <a:pt x="32" y="19"/>
                        </a:cubicBezTo>
                        <a:cubicBezTo>
                          <a:pt x="32" y="7"/>
                          <a:pt x="32" y="7"/>
                          <a:pt x="32" y="7"/>
                        </a:cubicBezTo>
                        <a:cubicBezTo>
                          <a:pt x="32" y="6"/>
                          <a:pt x="32" y="6"/>
                          <a:pt x="31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4" y="6"/>
                          <a:pt x="4" y="6"/>
                          <a:pt x="4" y="7"/>
                        </a:cubicBezTo>
                        <a:cubicBezTo>
                          <a:pt x="4" y="46"/>
                          <a:pt x="4" y="46"/>
                          <a:pt x="4" y="46"/>
                        </a:cubicBezTo>
                        <a:cubicBezTo>
                          <a:pt x="4" y="47"/>
                          <a:pt x="4" y="48"/>
                          <a:pt x="5" y="48"/>
                        </a:cubicBezTo>
                        <a:cubicBezTo>
                          <a:pt x="20" y="48"/>
                          <a:pt x="20" y="48"/>
                          <a:pt x="20" y="48"/>
                        </a:cubicBezTo>
                        <a:cubicBezTo>
                          <a:pt x="20" y="48"/>
                          <a:pt x="20" y="48"/>
                          <a:pt x="20" y="49"/>
                        </a:cubicBezTo>
                        <a:cubicBezTo>
                          <a:pt x="22" y="51"/>
                          <a:pt x="24" y="53"/>
                          <a:pt x="25" y="56"/>
                        </a:cubicBezTo>
                      </a:path>
                    </a:pathLst>
                  </a:custGeom>
                  <a:solidFill>
                    <a:srgbClr val="223A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1200">
                      <a:solidFill>
                        <a:srgbClr val="0F5494"/>
                      </a:solidFill>
                      <a:latin typeface="Verdana" panose="020B0604030504040204" pitchFamily="34" charset="0"/>
                      <a:ea typeface="Arial Unicode MS" pitchFamily="34" charset="-128"/>
                      <a:cs typeface="+mn-cs"/>
                    </a:endParaRPr>
                  </a:p>
                </p:txBody>
              </p:sp>
              <p:sp>
                <p:nvSpPr>
                  <p:cNvPr id="44102" name="Freeform 968"/>
                  <p:cNvSpPr>
                    <a:spLocks/>
                  </p:cNvSpPr>
                  <p:nvPr/>
                </p:nvSpPr>
                <p:spPr bwMode="gray">
                  <a:xfrm>
                    <a:off x="2321" y="3794"/>
                    <a:ext cx="85" cy="97"/>
                  </a:xfrm>
                  <a:custGeom>
                    <a:avLst/>
                    <a:gdLst>
                      <a:gd name="T0" fmla="*/ 2147483646 w 36"/>
                      <a:gd name="T1" fmla="*/ 2147483646 h 41"/>
                      <a:gd name="T2" fmla="*/ 2147483646 w 36"/>
                      <a:gd name="T3" fmla="*/ 2147483646 h 41"/>
                      <a:gd name="T4" fmla="*/ 2147483646 w 36"/>
                      <a:gd name="T5" fmla="*/ 2147483646 h 41"/>
                      <a:gd name="T6" fmla="*/ 2147483646 w 36"/>
                      <a:gd name="T7" fmla="*/ 2147483646 h 41"/>
                      <a:gd name="T8" fmla="*/ 2147483646 w 36"/>
                      <a:gd name="T9" fmla="*/ 0 h 41"/>
                      <a:gd name="T10" fmla="*/ 2147483646 w 36"/>
                      <a:gd name="T11" fmla="*/ 2147483646 h 41"/>
                      <a:gd name="T12" fmla="*/ 2147483646 w 36"/>
                      <a:gd name="T13" fmla="*/ 2147483646 h 41"/>
                      <a:gd name="T14" fmla="*/ 2147483646 w 36"/>
                      <a:gd name="T15" fmla="*/ 2147483646 h 41"/>
                      <a:gd name="T16" fmla="*/ 2147483646 w 36"/>
                      <a:gd name="T17" fmla="*/ 2147483646 h 41"/>
                      <a:gd name="T18" fmla="*/ 2147483646 w 36"/>
                      <a:gd name="T19" fmla="*/ 2147483646 h 41"/>
                      <a:gd name="T20" fmla="*/ 2147483646 w 36"/>
                      <a:gd name="T21" fmla="*/ 2147483646 h 41"/>
                      <a:gd name="T22" fmla="*/ 2147483646 w 36"/>
                      <a:gd name="T23" fmla="*/ 2147483646 h 41"/>
                      <a:gd name="T24" fmla="*/ 2147483646 w 36"/>
                      <a:gd name="T25" fmla="*/ 2147483646 h 41"/>
                      <a:gd name="T26" fmla="*/ 2147483646 w 36"/>
                      <a:gd name="T27" fmla="*/ 2147483646 h 41"/>
                      <a:gd name="T28" fmla="*/ 2147483646 w 36"/>
                      <a:gd name="T29" fmla="*/ 2147483646 h 41"/>
                      <a:gd name="T30" fmla="*/ 2147483646 w 36"/>
                      <a:gd name="T31" fmla="*/ 2147483646 h 41"/>
                      <a:gd name="T32" fmla="*/ 2147483646 w 36"/>
                      <a:gd name="T33" fmla="*/ 2147483646 h 41"/>
                      <a:gd name="T34" fmla="*/ 2147483646 w 36"/>
                      <a:gd name="T35" fmla="*/ 2147483646 h 41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36" h="41">
                        <a:moveTo>
                          <a:pt x="36" y="23"/>
                        </a:moveTo>
                        <a:cubicBezTo>
                          <a:pt x="36" y="21"/>
                          <a:pt x="35" y="20"/>
                          <a:pt x="33" y="19"/>
                        </a:cubicBezTo>
                        <a:cubicBezTo>
                          <a:pt x="26" y="16"/>
                          <a:pt x="22" y="15"/>
                          <a:pt x="22" y="15"/>
                        </a:cubicBezTo>
                        <a:cubicBezTo>
                          <a:pt x="22" y="4"/>
                          <a:pt x="22" y="4"/>
                          <a:pt x="22" y="4"/>
                        </a:cubicBezTo>
                        <a:cubicBezTo>
                          <a:pt x="22" y="2"/>
                          <a:pt x="21" y="0"/>
                          <a:pt x="19" y="0"/>
                        </a:cubicBezTo>
                        <a:cubicBezTo>
                          <a:pt x="16" y="0"/>
                          <a:pt x="15" y="2"/>
                          <a:pt x="15" y="4"/>
                        </a:cubicBezTo>
                        <a:cubicBezTo>
                          <a:pt x="15" y="22"/>
                          <a:pt x="15" y="22"/>
                          <a:pt x="15" y="22"/>
                        </a:cubicBezTo>
                        <a:cubicBezTo>
                          <a:pt x="13" y="20"/>
                          <a:pt x="11" y="15"/>
                          <a:pt x="8" y="15"/>
                        </a:cubicBezTo>
                        <a:cubicBezTo>
                          <a:pt x="7" y="15"/>
                          <a:pt x="6" y="15"/>
                          <a:pt x="6" y="16"/>
                        </a:cubicBezTo>
                        <a:cubicBezTo>
                          <a:pt x="0" y="20"/>
                          <a:pt x="13" y="26"/>
                          <a:pt x="16" y="40"/>
                        </a:cubicBezTo>
                        <a:cubicBezTo>
                          <a:pt x="16" y="40"/>
                          <a:pt x="16" y="41"/>
                          <a:pt x="16" y="41"/>
                        </a:cubicBezTo>
                        <a:cubicBezTo>
                          <a:pt x="16" y="41"/>
                          <a:pt x="16" y="41"/>
                          <a:pt x="16" y="41"/>
                        </a:cubicBezTo>
                        <a:cubicBezTo>
                          <a:pt x="17" y="41"/>
                          <a:pt x="17" y="41"/>
                          <a:pt x="17" y="41"/>
                        </a:cubicBezTo>
                        <a:cubicBezTo>
                          <a:pt x="32" y="41"/>
                          <a:pt x="32" y="41"/>
                          <a:pt x="32" y="41"/>
                        </a:cubicBezTo>
                        <a:cubicBezTo>
                          <a:pt x="33" y="41"/>
                          <a:pt x="33" y="41"/>
                          <a:pt x="33" y="40"/>
                        </a:cubicBezTo>
                        <a:cubicBezTo>
                          <a:pt x="33" y="36"/>
                          <a:pt x="33" y="36"/>
                          <a:pt x="33" y="36"/>
                        </a:cubicBezTo>
                        <a:cubicBezTo>
                          <a:pt x="33" y="34"/>
                          <a:pt x="36" y="33"/>
                          <a:pt x="36" y="30"/>
                        </a:cubicBezTo>
                        <a:lnTo>
                          <a:pt x="36" y="23"/>
                        </a:lnTo>
                        <a:close/>
                      </a:path>
                    </a:pathLst>
                  </a:custGeom>
                  <a:solidFill>
                    <a:srgbClr val="223A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1200">
                      <a:solidFill>
                        <a:srgbClr val="0F5494"/>
                      </a:solidFill>
                      <a:latin typeface="Verdana" panose="020B0604030504040204" pitchFamily="34" charset="0"/>
                      <a:ea typeface="Arial Unicode MS" pitchFamily="34" charset="-128"/>
                      <a:cs typeface="+mn-cs"/>
                    </a:endParaRPr>
                  </a:p>
                </p:txBody>
              </p:sp>
              <p:sp>
                <p:nvSpPr>
                  <p:cNvPr id="44103" name="Freeform 969"/>
                  <p:cNvSpPr>
                    <a:spLocks/>
                  </p:cNvSpPr>
                  <p:nvPr/>
                </p:nvSpPr>
                <p:spPr bwMode="gray">
                  <a:xfrm>
                    <a:off x="2305" y="3771"/>
                    <a:ext cx="49" cy="7"/>
                  </a:xfrm>
                  <a:custGeom>
                    <a:avLst/>
                    <a:gdLst>
                      <a:gd name="T0" fmla="*/ 2147483646 w 21"/>
                      <a:gd name="T1" fmla="*/ 2147483646 h 3"/>
                      <a:gd name="T2" fmla="*/ 2147483646 w 21"/>
                      <a:gd name="T3" fmla="*/ 0 h 3"/>
                      <a:gd name="T4" fmla="*/ 2147483646 w 21"/>
                      <a:gd name="T5" fmla="*/ 0 h 3"/>
                      <a:gd name="T6" fmla="*/ 0 w 21"/>
                      <a:gd name="T7" fmla="*/ 2147483646 h 3"/>
                      <a:gd name="T8" fmla="*/ 2147483646 w 21"/>
                      <a:gd name="T9" fmla="*/ 2147483646 h 3"/>
                      <a:gd name="T10" fmla="*/ 2147483646 w 21"/>
                      <a:gd name="T11" fmla="*/ 2147483646 h 3"/>
                      <a:gd name="T12" fmla="*/ 2147483646 w 21"/>
                      <a:gd name="T13" fmla="*/ 2147483646 h 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1" h="3">
                        <a:moveTo>
                          <a:pt x="21" y="2"/>
                        </a:moveTo>
                        <a:cubicBezTo>
                          <a:pt x="21" y="1"/>
                          <a:pt x="21" y="0"/>
                          <a:pt x="2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1"/>
                          <a:pt x="0" y="2"/>
                        </a:cubicBezTo>
                        <a:cubicBezTo>
                          <a:pt x="0" y="2"/>
                          <a:pt x="0" y="3"/>
                          <a:pt x="1" y="3"/>
                        </a:cubicBezTo>
                        <a:cubicBezTo>
                          <a:pt x="20" y="3"/>
                          <a:pt x="20" y="3"/>
                          <a:pt x="20" y="3"/>
                        </a:cubicBezTo>
                        <a:cubicBezTo>
                          <a:pt x="21" y="3"/>
                          <a:pt x="21" y="2"/>
                          <a:pt x="21" y="2"/>
                        </a:cubicBezTo>
                      </a:path>
                    </a:pathLst>
                  </a:custGeom>
                  <a:solidFill>
                    <a:srgbClr val="223A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1200">
                      <a:solidFill>
                        <a:srgbClr val="0F5494"/>
                      </a:solidFill>
                      <a:latin typeface="Verdana" panose="020B0604030504040204" pitchFamily="34" charset="0"/>
                      <a:ea typeface="Arial Unicode MS" pitchFamily="34" charset="-128"/>
                      <a:cs typeface="+mn-cs"/>
                    </a:endParaRPr>
                  </a:p>
                </p:txBody>
              </p:sp>
              <p:sp>
                <p:nvSpPr>
                  <p:cNvPr id="44104" name="Freeform 970"/>
                  <p:cNvSpPr>
                    <a:spLocks/>
                  </p:cNvSpPr>
                  <p:nvPr/>
                </p:nvSpPr>
                <p:spPr bwMode="gray">
                  <a:xfrm>
                    <a:off x="2305" y="3790"/>
                    <a:ext cx="42" cy="7"/>
                  </a:xfrm>
                  <a:custGeom>
                    <a:avLst/>
                    <a:gdLst>
                      <a:gd name="T0" fmla="*/ 2147483646 w 18"/>
                      <a:gd name="T1" fmla="*/ 2147483646 h 3"/>
                      <a:gd name="T2" fmla="*/ 2147483646 w 18"/>
                      <a:gd name="T3" fmla="*/ 0 h 3"/>
                      <a:gd name="T4" fmla="*/ 2147483646 w 18"/>
                      <a:gd name="T5" fmla="*/ 0 h 3"/>
                      <a:gd name="T6" fmla="*/ 0 w 18"/>
                      <a:gd name="T7" fmla="*/ 2147483646 h 3"/>
                      <a:gd name="T8" fmla="*/ 2147483646 w 18"/>
                      <a:gd name="T9" fmla="*/ 2147483646 h 3"/>
                      <a:gd name="T10" fmla="*/ 2147483646 w 18"/>
                      <a:gd name="T11" fmla="*/ 2147483646 h 3"/>
                      <a:gd name="T12" fmla="*/ 2147483646 w 18"/>
                      <a:gd name="T13" fmla="*/ 2147483646 h 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8" h="3">
                        <a:moveTo>
                          <a:pt x="18" y="1"/>
                        </a:moveTo>
                        <a:cubicBezTo>
                          <a:pt x="18" y="1"/>
                          <a:pt x="17" y="0"/>
                          <a:pt x="16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2"/>
                          <a:pt x="0" y="3"/>
                          <a:pt x="1" y="3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7" y="3"/>
                          <a:pt x="18" y="2"/>
                          <a:pt x="18" y="1"/>
                        </a:cubicBezTo>
                      </a:path>
                    </a:pathLst>
                  </a:custGeom>
                  <a:solidFill>
                    <a:srgbClr val="223A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1200">
                      <a:solidFill>
                        <a:srgbClr val="0F5494"/>
                      </a:solidFill>
                      <a:latin typeface="Verdana" panose="020B0604030504040204" pitchFamily="34" charset="0"/>
                      <a:ea typeface="Arial Unicode MS" pitchFamily="34" charset="-128"/>
                      <a:cs typeface="+mn-cs"/>
                    </a:endParaRPr>
                  </a:p>
                </p:txBody>
              </p:sp>
              <p:sp>
                <p:nvSpPr>
                  <p:cNvPr id="44105" name="Freeform 971"/>
                  <p:cNvSpPr>
                    <a:spLocks/>
                  </p:cNvSpPr>
                  <p:nvPr/>
                </p:nvSpPr>
                <p:spPr bwMode="gray">
                  <a:xfrm>
                    <a:off x="2305" y="3809"/>
                    <a:ext cx="30" cy="4"/>
                  </a:xfrm>
                  <a:custGeom>
                    <a:avLst/>
                    <a:gdLst>
                      <a:gd name="T0" fmla="*/ 2147483646 w 13"/>
                      <a:gd name="T1" fmla="*/ 2147483646 h 2"/>
                      <a:gd name="T2" fmla="*/ 2147483646 w 13"/>
                      <a:gd name="T3" fmla="*/ 0 h 2"/>
                      <a:gd name="T4" fmla="*/ 2147483646 w 13"/>
                      <a:gd name="T5" fmla="*/ 0 h 2"/>
                      <a:gd name="T6" fmla="*/ 0 w 13"/>
                      <a:gd name="T7" fmla="*/ 2147483646 h 2"/>
                      <a:gd name="T8" fmla="*/ 2147483646 w 13"/>
                      <a:gd name="T9" fmla="*/ 2147483646 h 2"/>
                      <a:gd name="T10" fmla="*/ 2147483646 w 13"/>
                      <a:gd name="T11" fmla="*/ 2147483646 h 2"/>
                      <a:gd name="T12" fmla="*/ 2147483646 w 13"/>
                      <a:gd name="T13" fmla="*/ 2147483646 h 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3" h="2">
                        <a:moveTo>
                          <a:pt x="13" y="1"/>
                        </a:moveTo>
                        <a:cubicBezTo>
                          <a:pt x="13" y="0"/>
                          <a:pt x="13" y="0"/>
                          <a:pt x="12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2"/>
                          <a:pt x="0" y="2"/>
                          <a:pt x="1" y="2"/>
                        </a:cubicBezTo>
                        <a:cubicBezTo>
                          <a:pt x="12" y="2"/>
                          <a:pt x="12" y="2"/>
                          <a:pt x="12" y="2"/>
                        </a:cubicBezTo>
                        <a:cubicBezTo>
                          <a:pt x="13" y="2"/>
                          <a:pt x="13" y="2"/>
                          <a:pt x="13" y="1"/>
                        </a:cubicBezTo>
                      </a:path>
                    </a:pathLst>
                  </a:custGeom>
                  <a:solidFill>
                    <a:srgbClr val="223A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1200">
                      <a:solidFill>
                        <a:srgbClr val="0F5494"/>
                      </a:solidFill>
                      <a:latin typeface="Verdana" panose="020B0604030504040204" pitchFamily="34" charset="0"/>
                      <a:ea typeface="Arial Unicode MS" pitchFamily="34" charset="-128"/>
                      <a:cs typeface="+mn-cs"/>
                    </a:endParaRPr>
                  </a:p>
                </p:txBody>
              </p:sp>
            </p:grpSp>
          </p:grpSp>
          <p:sp>
            <p:nvSpPr>
              <p:cNvPr id="44098" name="Oval 1016"/>
              <p:cNvSpPr>
                <a:spLocks noChangeArrowheads="1"/>
              </p:cNvSpPr>
              <p:nvPr/>
            </p:nvSpPr>
            <p:spPr bwMode="gray">
              <a:xfrm>
                <a:off x="1746" y="3681"/>
                <a:ext cx="295" cy="293"/>
              </a:xfrm>
              <a:prstGeom prst="ellipse">
                <a:avLst/>
              </a:prstGeom>
              <a:noFill/>
              <a:ln w="41275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  <a:defRPr/>
                </a:pPr>
                <a:endParaRPr lang="en-US" altLang="en-US" sz="1200">
                  <a:solidFill>
                    <a:srgbClr val="0F5494"/>
                  </a:solidFill>
                  <a:cs typeface="+mn-cs"/>
                </a:endParaRPr>
              </a:p>
            </p:txBody>
          </p:sp>
        </p:grpSp>
        <p:grpSp>
          <p:nvGrpSpPr>
            <p:cNvPr id="44062" name="Group 1300"/>
            <p:cNvGrpSpPr>
              <a:grpSpLocks/>
            </p:cNvGrpSpPr>
            <p:nvPr/>
          </p:nvGrpSpPr>
          <p:grpSpPr bwMode="auto">
            <a:xfrm>
              <a:off x="2070" y="2488"/>
              <a:ext cx="297" cy="299"/>
              <a:chOff x="4717" y="3531"/>
              <a:chExt cx="297" cy="299"/>
            </a:xfrm>
          </p:grpSpPr>
          <p:sp>
            <p:nvSpPr>
              <p:cNvPr id="44092" name="Oval 1242"/>
              <p:cNvSpPr>
                <a:spLocks noChangeArrowheads="1"/>
              </p:cNvSpPr>
              <p:nvPr/>
            </p:nvSpPr>
            <p:spPr bwMode="gray">
              <a:xfrm>
                <a:off x="4722" y="3537"/>
                <a:ext cx="292" cy="293"/>
              </a:xfrm>
              <a:prstGeom prst="ellipse">
                <a:avLst/>
              </a:prstGeom>
              <a:solidFill>
                <a:srgbClr val="E0E9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  <a:defRPr/>
                </a:pPr>
                <a:endParaRPr lang="en-US" altLang="en-US" sz="1200">
                  <a:solidFill>
                    <a:srgbClr val="0F5494"/>
                  </a:solidFill>
                  <a:cs typeface="+mn-cs"/>
                </a:endParaRPr>
              </a:p>
            </p:txBody>
          </p:sp>
          <p:sp>
            <p:nvSpPr>
              <p:cNvPr id="44093" name="Oval 1129"/>
              <p:cNvSpPr>
                <a:spLocks noChangeArrowheads="1"/>
              </p:cNvSpPr>
              <p:nvPr/>
            </p:nvSpPr>
            <p:spPr bwMode="gray">
              <a:xfrm>
                <a:off x="4717" y="3531"/>
                <a:ext cx="292" cy="293"/>
              </a:xfrm>
              <a:prstGeom prst="ellipse">
                <a:avLst/>
              </a:prstGeom>
              <a:noFill/>
              <a:ln w="41275">
                <a:solidFill>
                  <a:srgbClr val="76B04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  <a:defRPr/>
                </a:pPr>
                <a:endParaRPr lang="en-US" altLang="en-US" sz="1200">
                  <a:solidFill>
                    <a:srgbClr val="0F5494"/>
                  </a:solidFill>
                  <a:cs typeface="+mn-cs"/>
                </a:endParaRPr>
              </a:p>
            </p:txBody>
          </p:sp>
          <p:grpSp>
            <p:nvGrpSpPr>
              <p:cNvPr id="44094" name="Group 1299"/>
              <p:cNvGrpSpPr>
                <a:grpSpLocks/>
              </p:cNvGrpSpPr>
              <p:nvPr/>
            </p:nvGrpSpPr>
            <p:grpSpPr bwMode="auto">
              <a:xfrm>
                <a:off x="4787" y="3618"/>
                <a:ext cx="146" cy="135"/>
                <a:chOff x="4788" y="3612"/>
                <a:chExt cx="146" cy="135"/>
              </a:xfrm>
            </p:grpSpPr>
            <p:sp>
              <p:nvSpPr>
                <p:cNvPr id="44095" name="Freeform 1121"/>
                <p:cNvSpPr>
                  <a:spLocks/>
                </p:cNvSpPr>
                <p:nvPr/>
              </p:nvSpPr>
              <p:spPr bwMode="gray">
                <a:xfrm>
                  <a:off x="4788" y="3681"/>
                  <a:ext cx="140" cy="66"/>
                </a:xfrm>
                <a:custGeom>
                  <a:avLst/>
                  <a:gdLst>
                    <a:gd name="T0" fmla="*/ 2147483646 w 59"/>
                    <a:gd name="T1" fmla="*/ 2147483646 h 28"/>
                    <a:gd name="T2" fmla="*/ 2147483646 w 59"/>
                    <a:gd name="T3" fmla="*/ 2147483646 h 28"/>
                    <a:gd name="T4" fmla="*/ 2147483646 w 59"/>
                    <a:gd name="T5" fmla="*/ 2147483646 h 28"/>
                    <a:gd name="T6" fmla="*/ 2147483646 w 59"/>
                    <a:gd name="T7" fmla="*/ 2147483646 h 28"/>
                    <a:gd name="T8" fmla="*/ 2147483646 w 59"/>
                    <a:gd name="T9" fmla="*/ 2147483646 h 28"/>
                    <a:gd name="T10" fmla="*/ 2147483646 w 59"/>
                    <a:gd name="T11" fmla="*/ 2147483646 h 28"/>
                    <a:gd name="T12" fmla="*/ 2147483646 w 59"/>
                    <a:gd name="T13" fmla="*/ 2147483646 h 28"/>
                    <a:gd name="T14" fmla="*/ 0 w 59"/>
                    <a:gd name="T15" fmla="*/ 2147483646 h 28"/>
                    <a:gd name="T16" fmla="*/ 2147483646 w 59"/>
                    <a:gd name="T17" fmla="*/ 2147483646 h 28"/>
                    <a:gd name="T18" fmla="*/ 2147483646 w 59"/>
                    <a:gd name="T19" fmla="*/ 2147483646 h 28"/>
                    <a:gd name="T20" fmla="*/ 2147483646 w 59"/>
                    <a:gd name="T21" fmla="*/ 2147483646 h 28"/>
                    <a:gd name="T22" fmla="*/ 2147483646 w 59"/>
                    <a:gd name="T23" fmla="*/ 2147483646 h 28"/>
                    <a:gd name="T24" fmla="*/ 2147483646 w 59"/>
                    <a:gd name="T25" fmla="*/ 2147483646 h 2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59" h="28">
                      <a:moveTo>
                        <a:pt x="49" y="8"/>
                      </a:moveTo>
                      <a:cubicBezTo>
                        <a:pt x="45" y="11"/>
                        <a:pt x="42" y="14"/>
                        <a:pt x="38" y="14"/>
                      </a:cubicBezTo>
                      <a:cubicBezTo>
                        <a:pt x="31" y="15"/>
                        <a:pt x="28" y="15"/>
                        <a:pt x="26" y="14"/>
                      </a:cubicBezTo>
                      <a:cubicBezTo>
                        <a:pt x="23" y="11"/>
                        <a:pt x="26" y="12"/>
                        <a:pt x="35" y="12"/>
                      </a:cubicBezTo>
                      <a:cubicBezTo>
                        <a:pt x="45" y="11"/>
                        <a:pt x="43" y="6"/>
                        <a:pt x="43" y="6"/>
                      </a:cubicBezTo>
                      <a:cubicBezTo>
                        <a:pt x="41" y="6"/>
                        <a:pt x="38" y="6"/>
                        <a:pt x="29" y="6"/>
                      </a:cubicBezTo>
                      <a:cubicBezTo>
                        <a:pt x="25" y="6"/>
                        <a:pt x="18" y="6"/>
                        <a:pt x="15" y="7"/>
                      </a:cubicBezTo>
                      <a:cubicBezTo>
                        <a:pt x="11" y="7"/>
                        <a:pt x="5" y="14"/>
                        <a:pt x="0" y="18"/>
                      </a:cubicBezTo>
                      <a:cubicBezTo>
                        <a:pt x="9" y="28"/>
                        <a:pt x="9" y="28"/>
                        <a:pt x="9" y="28"/>
                      </a:cubicBezTo>
                      <a:cubicBezTo>
                        <a:pt x="11" y="26"/>
                        <a:pt x="15" y="22"/>
                        <a:pt x="18" y="22"/>
                      </a:cubicBezTo>
                      <a:cubicBezTo>
                        <a:pt x="22" y="22"/>
                        <a:pt x="38" y="22"/>
                        <a:pt x="42" y="21"/>
                      </a:cubicBezTo>
                      <a:cubicBezTo>
                        <a:pt x="51" y="15"/>
                        <a:pt x="59" y="5"/>
                        <a:pt x="59" y="5"/>
                      </a:cubicBezTo>
                      <a:cubicBezTo>
                        <a:pt x="59" y="5"/>
                        <a:pt x="56" y="0"/>
                        <a:pt x="49" y="8"/>
                      </a:cubicBezTo>
                    </a:path>
                  </a:pathLst>
                </a:custGeom>
                <a:solidFill>
                  <a:srgbClr val="223A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1200">
                    <a:solidFill>
                      <a:srgbClr val="0F5494"/>
                    </a:solidFill>
                    <a:latin typeface="Verdana" panose="020B0604030504040204" pitchFamily="34" charset="0"/>
                    <a:ea typeface="Arial Unicode MS" pitchFamily="34" charset="-128"/>
                    <a:cs typeface="+mn-cs"/>
                  </a:endParaRPr>
                </a:p>
              </p:txBody>
            </p:sp>
            <p:sp>
              <p:nvSpPr>
                <p:cNvPr id="44096" name="Freeform 1122"/>
                <p:cNvSpPr>
                  <a:spLocks/>
                </p:cNvSpPr>
                <p:nvPr/>
              </p:nvSpPr>
              <p:spPr bwMode="gray">
                <a:xfrm>
                  <a:off x="4840" y="3612"/>
                  <a:ext cx="94" cy="89"/>
                </a:xfrm>
                <a:custGeom>
                  <a:avLst/>
                  <a:gdLst>
                    <a:gd name="T0" fmla="*/ 2147483646 w 40"/>
                    <a:gd name="T1" fmla="*/ 2147483646 h 38"/>
                    <a:gd name="T2" fmla="*/ 2147483646 w 40"/>
                    <a:gd name="T3" fmla="*/ 2147483646 h 38"/>
                    <a:gd name="T4" fmla="*/ 2147483646 w 40"/>
                    <a:gd name="T5" fmla="*/ 2147483646 h 38"/>
                    <a:gd name="T6" fmla="*/ 2147483646 w 40"/>
                    <a:gd name="T7" fmla="*/ 2147483646 h 38"/>
                    <a:gd name="T8" fmla="*/ 2147483646 w 40"/>
                    <a:gd name="T9" fmla="*/ 2147483646 h 38"/>
                    <a:gd name="T10" fmla="*/ 2147483646 w 40"/>
                    <a:gd name="T11" fmla="*/ 2147483646 h 38"/>
                    <a:gd name="T12" fmla="*/ 2147483646 w 40"/>
                    <a:gd name="T13" fmla="*/ 2147483646 h 38"/>
                    <a:gd name="T14" fmla="*/ 2147483646 w 40"/>
                    <a:gd name="T15" fmla="*/ 2147483646 h 38"/>
                    <a:gd name="T16" fmla="*/ 2147483646 w 40"/>
                    <a:gd name="T17" fmla="*/ 2147483646 h 38"/>
                    <a:gd name="T18" fmla="*/ 2147483646 w 40"/>
                    <a:gd name="T19" fmla="*/ 2147483646 h 38"/>
                    <a:gd name="T20" fmla="*/ 2147483646 w 40"/>
                    <a:gd name="T21" fmla="*/ 2147483646 h 38"/>
                    <a:gd name="T22" fmla="*/ 2147483646 w 40"/>
                    <a:gd name="T23" fmla="*/ 2147483646 h 38"/>
                    <a:gd name="T24" fmla="*/ 2147483646 w 40"/>
                    <a:gd name="T25" fmla="*/ 2147483646 h 38"/>
                    <a:gd name="T26" fmla="*/ 2147483646 w 40"/>
                    <a:gd name="T27" fmla="*/ 2147483646 h 38"/>
                    <a:gd name="T28" fmla="*/ 2147483646 w 40"/>
                    <a:gd name="T29" fmla="*/ 2147483646 h 38"/>
                    <a:gd name="T30" fmla="*/ 2147483646 w 40"/>
                    <a:gd name="T31" fmla="*/ 2147483646 h 38"/>
                    <a:gd name="T32" fmla="*/ 2147483646 w 40"/>
                    <a:gd name="T33" fmla="*/ 2147483646 h 38"/>
                    <a:gd name="T34" fmla="*/ 2147483646 w 40"/>
                    <a:gd name="T35" fmla="*/ 2147483646 h 38"/>
                    <a:gd name="T36" fmla="*/ 2147483646 w 40"/>
                    <a:gd name="T37" fmla="*/ 2147483646 h 38"/>
                    <a:gd name="T38" fmla="*/ 2147483646 w 40"/>
                    <a:gd name="T39" fmla="*/ 2147483646 h 38"/>
                    <a:gd name="T40" fmla="*/ 2147483646 w 40"/>
                    <a:gd name="T41" fmla="*/ 2147483646 h 38"/>
                    <a:gd name="T42" fmla="*/ 2147483646 w 40"/>
                    <a:gd name="T43" fmla="*/ 2147483646 h 38"/>
                    <a:gd name="T44" fmla="*/ 2147483646 w 40"/>
                    <a:gd name="T45" fmla="*/ 2147483646 h 38"/>
                    <a:gd name="T46" fmla="*/ 2147483646 w 40"/>
                    <a:gd name="T47" fmla="*/ 2147483646 h 3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40" h="38">
                      <a:moveTo>
                        <a:pt x="15" y="23"/>
                      </a:moveTo>
                      <a:cubicBezTo>
                        <a:pt x="16" y="24"/>
                        <a:pt x="16" y="25"/>
                        <a:pt x="16" y="26"/>
                      </a:cubicBezTo>
                      <a:cubicBezTo>
                        <a:pt x="17" y="29"/>
                        <a:pt x="18" y="31"/>
                        <a:pt x="18" y="33"/>
                      </a:cubicBezTo>
                      <a:cubicBezTo>
                        <a:pt x="17" y="33"/>
                        <a:pt x="16" y="33"/>
                        <a:pt x="16" y="33"/>
                      </a:cubicBezTo>
                      <a:cubicBezTo>
                        <a:pt x="14" y="34"/>
                        <a:pt x="12" y="36"/>
                        <a:pt x="10" y="38"/>
                      </a:cubicBezTo>
                      <a:cubicBezTo>
                        <a:pt x="12" y="38"/>
                        <a:pt x="27" y="38"/>
                        <a:pt x="28" y="38"/>
                      </a:cubicBezTo>
                      <a:cubicBezTo>
                        <a:pt x="25" y="35"/>
                        <a:pt x="22" y="33"/>
                        <a:pt x="20" y="33"/>
                      </a:cubicBezTo>
                      <a:cubicBezTo>
                        <a:pt x="20" y="32"/>
                        <a:pt x="20" y="31"/>
                        <a:pt x="20" y="30"/>
                      </a:cubicBezTo>
                      <a:cubicBezTo>
                        <a:pt x="20" y="30"/>
                        <a:pt x="21" y="28"/>
                        <a:pt x="23" y="27"/>
                      </a:cubicBezTo>
                      <a:cubicBezTo>
                        <a:pt x="23" y="27"/>
                        <a:pt x="23" y="27"/>
                        <a:pt x="23" y="26"/>
                      </a:cubicBezTo>
                      <a:cubicBezTo>
                        <a:pt x="26" y="30"/>
                        <a:pt x="31" y="29"/>
                        <a:pt x="33" y="27"/>
                      </a:cubicBezTo>
                      <a:cubicBezTo>
                        <a:pt x="37" y="24"/>
                        <a:pt x="40" y="17"/>
                        <a:pt x="40" y="17"/>
                      </a:cubicBezTo>
                      <a:cubicBezTo>
                        <a:pt x="39" y="17"/>
                        <a:pt x="31" y="14"/>
                        <a:pt x="25" y="17"/>
                      </a:cubicBezTo>
                      <a:cubicBezTo>
                        <a:pt x="22" y="18"/>
                        <a:pt x="21" y="21"/>
                        <a:pt x="22" y="23"/>
                      </a:cubicBezTo>
                      <a:cubicBezTo>
                        <a:pt x="23" y="22"/>
                        <a:pt x="28" y="17"/>
                        <a:pt x="34" y="18"/>
                      </a:cubicBezTo>
                      <a:cubicBezTo>
                        <a:pt x="34" y="18"/>
                        <a:pt x="29" y="19"/>
                        <a:pt x="21" y="26"/>
                      </a:cubicBezTo>
                      <a:cubicBezTo>
                        <a:pt x="21" y="26"/>
                        <a:pt x="20" y="27"/>
                        <a:pt x="19" y="28"/>
                      </a:cubicBezTo>
                      <a:cubicBezTo>
                        <a:pt x="19" y="27"/>
                        <a:pt x="19" y="26"/>
                        <a:pt x="19" y="25"/>
                      </a:cubicBezTo>
                      <a:cubicBezTo>
                        <a:pt x="16" y="13"/>
                        <a:pt x="7" y="5"/>
                        <a:pt x="7" y="5"/>
                      </a:cubicBezTo>
                      <a:cubicBezTo>
                        <a:pt x="16" y="10"/>
                        <a:pt x="19" y="19"/>
                        <a:pt x="19" y="21"/>
                      </a:cubicBezTo>
                      <a:cubicBezTo>
                        <a:pt x="22" y="18"/>
                        <a:pt x="23" y="13"/>
                        <a:pt x="20" y="9"/>
                      </a:cubicBezTo>
                      <a:cubicBezTo>
                        <a:pt x="14" y="2"/>
                        <a:pt x="2" y="0"/>
                        <a:pt x="1" y="1"/>
                      </a:cubicBezTo>
                      <a:cubicBezTo>
                        <a:pt x="1" y="1"/>
                        <a:pt x="0" y="10"/>
                        <a:pt x="4" y="17"/>
                      </a:cubicBezTo>
                      <a:cubicBezTo>
                        <a:pt x="6" y="20"/>
                        <a:pt x="10" y="24"/>
                        <a:pt x="15" y="23"/>
                      </a:cubicBezTo>
                    </a:path>
                  </a:pathLst>
                </a:custGeom>
                <a:solidFill>
                  <a:srgbClr val="223A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1200">
                    <a:solidFill>
                      <a:srgbClr val="0F5494"/>
                    </a:solidFill>
                    <a:latin typeface="Verdana" panose="020B0604030504040204" pitchFamily="34" charset="0"/>
                    <a:ea typeface="Arial Unicode MS" pitchFamily="34" charset="-128"/>
                    <a:cs typeface="+mn-cs"/>
                  </a:endParaRPr>
                </a:p>
              </p:txBody>
            </p:sp>
          </p:grpSp>
        </p:grpSp>
        <p:grpSp>
          <p:nvGrpSpPr>
            <p:cNvPr id="44063" name="Group 1302"/>
            <p:cNvGrpSpPr>
              <a:grpSpLocks/>
            </p:cNvGrpSpPr>
            <p:nvPr/>
          </p:nvGrpSpPr>
          <p:grpSpPr bwMode="auto">
            <a:xfrm>
              <a:off x="321" y="2478"/>
              <a:ext cx="295" cy="293"/>
              <a:chOff x="4316" y="3521"/>
              <a:chExt cx="295" cy="293"/>
            </a:xfrm>
          </p:grpSpPr>
          <p:sp>
            <p:nvSpPr>
              <p:cNvPr id="44089" name="Oval 1130"/>
              <p:cNvSpPr>
                <a:spLocks noChangeArrowheads="1"/>
              </p:cNvSpPr>
              <p:nvPr/>
            </p:nvSpPr>
            <p:spPr bwMode="gray">
              <a:xfrm>
                <a:off x="4316" y="3521"/>
                <a:ext cx="295" cy="293"/>
              </a:xfrm>
              <a:prstGeom prst="ellipse">
                <a:avLst/>
              </a:prstGeom>
              <a:solidFill>
                <a:srgbClr val="FBDB8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  <a:defRPr/>
                </a:pPr>
                <a:endParaRPr lang="en-US" altLang="en-US" sz="1200">
                  <a:solidFill>
                    <a:srgbClr val="0F5494"/>
                  </a:solidFill>
                  <a:cs typeface="+mn-cs"/>
                </a:endParaRPr>
              </a:p>
            </p:txBody>
          </p:sp>
          <p:sp>
            <p:nvSpPr>
              <p:cNvPr id="44090" name="Freeform 1141"/>
              <p:cNvSpPr>
                <a:spLocks/>
              </p:cNvSpPr>
              <p:nvPr/>
            </p:nvSpPr>
            <p:spPr bwMode="gray">
              <a:xfrm>
                <a:off x="4385" y="3603"/>
                <a:ext cx="156" cy="128"/>
              </a:xfrm>
              <a:custGeom>
                <a:avLst/>
                <a:gdLst>
                  <a:gd name="T0" fmla="*/ 0 w 156"/>
                  <a:gd name="T1" fmla="*/ 123 h 128"/>
                  <a:gd name="T2" fmla="*/ 0 w 156"/>
                  <a:gd name="T3" fmla="*/ 19 h 128"/>
                  <a:gd name="T4" fmla="*/ 31 w 156"/>
                  <a:gd name="T5" fmla="*/ 7 h 128"/>
                  <a:gd name="T6" fmla="*/ 31 w 156"/>
                  <a:gd name="T7" fmla="*/ 7 h 128"/>
                  <a:gd name="T8" fmla="*/ 31 w 156"/>
                  <a:gd name="T9" fmla="*/ 7 h 128"/>
                  <a:gd name="T10" fmla="*/ 50 w 156"/>
                  <a:gd name="T11" fmla="*/ 0 h 128"/>
                  <a:gd name="T12" fmla="*/ 99 w 156"/>
                  <a:gd name="T13" fmla="*/ 31 h 128"/>
                  <a:gd name="T14" fmla="*/ 99 w 156"/>
                  <a:gd name="T15" fmla="*/ 52 h 128"/>
                  <a:gd name="T16" fmla="*/ 125 w 156"/>
                  <a:gd name="T17" fmla="*/ 48 h 128"/>
                  <a:gd name="T18" fmla="*/ 125 w 156"/>
                  <a:gd name="T19" fmla="*/ 48 h 128"/>
                  <a:gd name="T20" fmla="*/ 156 w 156"/>
                  <a:gd name="T21" fmla="*/ 66 h 128"/>
                  <a:gd name="T22" fmla="*/ 156 w 156"/>
                  <a:gd name="T23" fmla="*/ 123 h 128"/>
                  <a:gd name="T24" fmla="*/ 156 w 156"/>
                  <a:gd name="T25" fmla="*/ 128 h 128"/>
                  <a:gd name="T26" fmla="*/ 135 w 156"/>
                  <a:gd name="T27" fmla="*/ 128 h 128"/>
                  <a:gd name="T28" fmla="*/ 125 w 156"/>
                  <a:gd name="T29" fmla="*/ 128 h 128"/>
                  <a:gd name="T30" fmla="*/ 125 w 156"/>
                  <a:gd name="T31" fmla="*/ 52 h 128"/>
                  <a:gd name="T32" fmla="*/ 114 w 156"/>
                  <a:gd name="T33" fmla="*/ 55 h 128"/>
                  <a:gd name="T34" fmla="*/ 114 w 156"/>
                  <a:gd name="T35" fmla="*/ 128 h 128"/>
                  <a:gd name="T36" fmla="*/ 109 w 156"/>
                  <a:gd name="T37" fmla="*/ 128 h 128"/>
                  <a:gd name="T38" fmla="*/ 109 w 156"/>
                  <a:gd name="T39" fmla="*/ 57 h 128"/>
                  <a:gd name="T40" fmla="*/ 99 w 156"/>
                  <a:gd name="T41" fmla="*/ 57 h 128"/>
                  <a:gd name="T42" fmla="*/ 99 w 156"/>
                  <a:gd name="T43" fmla="*/ 128 h 128"/>
                  <a:gd name="T44" fmla="*/ 95 w 156"/>
                  <a:gd name="T45" fmla="*/ 128 h 128"/>
                  <a:gd name="T46" fmla="*/ 95 w 156"/>
                  <a:gd name="T47" fmla="*/ 59 h 128"/>
                  <a:gd name="T48" fmla="*/ 85 w 156"/>
                  <a:gd name="T49" fmla="*/ 59 h 128"/>
                  <a:gd name="T50" fmla="*/ 85 w 156"/>
                  <a:gd name="T51" fmla="*/ 128 h 128"/>
                  <a:gd name="T52" fmla="*/ 83 w 156"/>
                  <a:gd name="T53" fmla="*/ 128 h 128"/>
                  <a:gd name="T54" fmla="*/ 80 w 156"/>
                  <a:gd name="T55" fmla="*/ 128 h 128"/>
                  <a:gd name="T56" fmla="*/ 50 w 156"/>
                  <a:gd name="T57" fmla="*/ 128 h 128"/>
                  <a:gd name="T58" fmla="*/ 50 w 156"/>
                  <a:gd name="T59" fmla="*/ 5 h 128"/>
                  <a:gd name="T60" fmla="*/ 36 w 156"/>
                  <a:gd name="T61" fmla="*/ 10 h 128"/>
                  <a:gd name="T62" fmla="*/ 36 w 156"/>
                  <a:gd name="T63" fmla="*/ 128 h 128"/>
                  <a:gd name="T64" fmla="*/ 31 w 156"/>
                  <a:gd name="T65" fmla="*/ 128 h 128"/>
                  <a:gd name="T66" fmla="*/ 31 w 156"/>
                  <a:gd name="T67" fmla="*/ 12 h 128"/>
                  <a:gd name="T68" fmla="*/ 19 w 156"/>
                  <a:gd name="T69" fmla="*/ 17 h 128"/>
                  <a:gd name="T70" fmla="*/ 19 w 156"/>
                  <a:gd name="T71" fmla="*/ 128 h 128"/>
                  <a:gd name="T72" fmla="*/ 14 w 156"/>
                  <a:gd name="T73" fmla="*/ 128 h 128"/>
                  <a:gd name="T74" fmla="*/ 14 w 156"/>
                  <a:gd name="T75" fmla="*/ 19 h 128"/>
                  <a:gd name="T76" fmla="*/ 5 w 156"/>
                  <a:gd name="T77" fmla="*/ 24 h 128"/>
                  <a:gd name="T78" fmla="*/ 5 w 156"/>
                  <a:gd name="T79" fmla="*/ 128 h 128"/>
                  <a:gd name="T80" fmla="*/ 5 w 156"/>
                  <a:gd name="T81" fmla="*/ 128 h 128"/>
                  <a:gd name="T82" fmla="*/ 0 w 156"/>
                  <a:gd name="T83" fmla="*/ 128 h 128"/>
                  <a:gd name="T84" fmla="*/ 0 w 156"/>
                  <a:gd name="T85" fmla="*/ 123 h 12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56" h="128">
                    <a:moveTo>
                      <a:pt x="0" y="123"/>
                    </a:moveTo>
                    <a:lnTo>
                      <a:pt x="0" y="19"/>
                    </a:lnTo>
                    <a:lnTo>
                      <a:pt x="31" y="7"/>
                    </a:lnTo>
                    <a:lnTo>
                      <a:pt x="50" y="0"/>
                    </a:lnTo>
                    <a:lnTo>
                      <a:pt x="99" y="31"/>
                    </a:lnTo>
                    <a:lnTo>
                      <a:pt x="99" y="52"/>
                    </a:lnTo>
                    <a:lnTo>
                      <a:pt x="125" y="48"/>
                    </a:lnTo>
                    <a:lnTo>
                      <a:pt x="156" y="66"/>
                    </a:lnTo>
                    <a:lnTo>
                      <a:pt x="156" y="123"/>
                    </a:lnTo>
                    <a:lnTo>
                      <a:pt x="156" y="128"/>
                    </a:lnTo>
                    <a:lnTo>
                      <a:pt x="135" y="128"/>
                    </a:lnTo>
                    <a:lnTo>
                      <a:pt x="125" y="128"/>
                    </a:lnTo>
                    <a:lnTo>
                      <a:pt x="125" y="52"/>
                    </a:lnTo>
                    <a:lnTo>
                      <a:pt x="114" y="55"/>
                    </a:lnTo>
                    <a:lnTo>
                      <a:pt x="114" y="128"/>
                    </a:lnTo>
                    <a:lnTo>
                      <a:pt x="109" y="128"/>
                    </a:lnTo>
                    <a:lnTo>
                      <a:pt x="109" y="57"/>
                    </a:lnTo>
                    <a:lnTo>
                      <a:pt x="99" y="57"/>
                    </a:lnTo>
                    <a:lnTo>
                      <a:pt x="99" y="128"/>
                    </a:lnTo>
                    <a:lnTo>
                      <a:pt x="95" y="128"/>
                    </a:lnTo>
                    <a:lnTo>
                      <a:pt x="95" y="59"/>
                    </a:lnTo>
                    <a:lnTo>
                      <a:pt x="85" y="59"/>
                    </a:lnTo>
                    <a:lnTo>
                      <a:pt x="85" y="128"/>
                    </a:lnTo>
                    <a:lnTo>
                      <a:pt x="83" y="128"/>
                    </a:lnTo>
                    <a:lnTo>
                      <a:pt x="80" y="128"/>
                    </a:lnTo>
                    <a:lnTo>
                      <a:pt x="50" y="128"/>
                    </a:lnTo>
                    <a:lnTo>
                      <a:pt x="50" y="5"/>
                    </a:lnTo>
                    <a:lnTo>
                      <a:pt x="36" y="10"/>
                    </a:lnTo>
                    <a:lnTo>
                      <a:pt x="36" y="128"/>
                    </a:lnTo>
                    <a:lnTo>
                      <a:pt x="31" y="128"/>
                    </a:lnTo>
                    <a:lnTo>
                      <a:pt x="31" y="12"/>
                    </a:lnTo>
                    <a:lnTo>
                      <a:pt x="19" y="17"/>
                    </a:lnTo>
                    <a:lnTo>
                      <a:pt x="19" y="128"/>
                    </a:lnTo>
                    <a:lnTo>
                      <a:pt x="14" y="128"/>
                    </a:lnTo>
                    <a:lnTo>
                      <a:pt x="14" y="19"/>
                    </a:lnTo>
                    <a:lnTo>
                      <a:pt x="5" y="24"/>
                    </a:lnTo>
                    <a:lnTo>
                      <a:pt x="5" y="128"/>
                    </a:lnTo>
                    <a:lnTo>
                      <a:pt x="0" y="128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223A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itchFamily="34" charset="-128"/>
                  <a:cs typeface="+mn-cs"/>
                </a:endParaRPr>
              </a:p>
            </p:txBody>
          </p:sp>
          <p:sp>
            <p:nvSpPr>
              <p:cNvPr id="44091" name="Oval 1185"/>
              <p:cNvSpPr>
                <a:spLocks noChangeArrowheads="1"/>
              </p:cNvSpPr>
              <p:nvPr/>
            </p:nvSpPr>
            <p:spPr bwMode="gray">
              <a:xfrm>
                <a:off x="4316" y="3521"/>
                <a:ext cx="295" cy="293"/>
              </a:xfrm>
              <a:prstGeom prst="ellipse">
                <a:avLst/>
              </a:prstGeom>
              <a:noFill/>
              <a:ln w="41275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  <a:defRPr/>
                </a:pPr>
                <a:endParaRPr lang="en-US" altLang="en-US" sz="1200">
                  <a:solidFill>
                    <a:srgbClr val="0F5494"/>
                  </a:solidFill>
                  <a:cs typeface="+mn-cs"/>
                </a:endParaRPr>
              </a:p>
            </p:txBody>
          </p:sp>
        </p:grpSp>
        <p:grpSp>
          <p:nvGrpSpPr>
            <p:cNvPr id="44064" name="Group 1301"/>
            <p:cNvGrpSpPr>
              <a:grpSpLocks/>
            </p:cNvGrpSpPr>
            <p:nvPr/>
          </p:nvGrpSpPr>
          <p:grpSpPr bwMode="auto">
            <a:xfrm>
              <a:off x="3776" y="2840"/>
              <a:ext cx="293" cy="293"/>
              <a:chOff x="4944" y="3601"/>
              <a:chExt cx="293" cy="293"/>
            </a:xfrm>
          </p:grpSpPr>
          <p:sp>
            <p:nvSpPr>
              <p:cNvPr id="44086" name="Oval 1186"/>
              <p:cNvSpPr>
                <a:spLocks noChangeArrowheads="1"/>
              </p:cNvSpPr>
              <p:nvPr/>
            </p:nvSpPr>
            <p:spPr bwMode="gray">
              <a:xfrm>
                <a:off x="4944" y="3601"/>
                <a:ext cx="293" cy="293"/>
              </a:xfrm>
              <a:prstGeom prst="ellipse">
                <a:avLst/>
              </a:prstGeom>
              <a:solidFill>
                <a:srgbClr val="B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  <a:defRPr/>
                </a:pPr>
                <a:endParaRPr lang="en-US" altLang="en-US" sz="1200">
                  <a:solidFill>
                    <a:srgbClr val="0F5494"/>
                  </a:solidFill>
                  <a:cs typeface="+mn-cs"/>
                </a:endParaRPr>
              </a:p>
            </p:txBody>
          </p:sp>
          <p:sp>
            <p:nvSpPr>
              <p:cNvPr id="44087" name="Freeform 1212"/>
              <p:cNvSpPr>
                <a:spLocks noEditPoints="1"/>
              </p:cNvSpPr>
              <p:nvPr/>
            </p:nvSpPr>
            <p:spPr bwMode="gray">
              <a:xfrm>
                <a:off x="5019" y="3672"/>
                <a:ext cx="144" cy="151"/>
              </a:xfrm>
              <a:custGeom>
                <a:avLst/>
                <a:gdLst>
                  <a:gd name="T0" fmla="*/ 2147483646 w 61"/>
                  <a:gd name="T1" fmla="*/ 2147483646 h 64"/>
                  <a:gd name="T2" fmla="*/ 2147483646 w 61"/>
                  <a:gd name="T3" fmla="*/ 2147483646 h 64"/>
                  <a:gd name="T4" fmla="*/ 2147483646 w 61"/>
                  <a:gd name="T5" fmla="*/ 2147483646 h 64"/>
                  <a:gd name="T6" fmla="*/ 2147483646 w 61"/>
                  <a:gd name="T7" fmla="*/ 2147483646 h 64"/>
                  <a:gd name="T8" fmla="*/ 2147483646 w 61"/>
                  <a:gd name="T9" fmla="*/ 2147483646 h 64"/>
                  <a:gd name="T10" fmla="*/ 2147483646 w 61"/>
                  <a:gd name="T11" fmla="*/ 2147483646 h 64"/>
                  <a:gd name="T12" fmla="*/ 2147483646 w 61"/>
                  <a:gd name="T13" fmla="*/ 0 h 64"/>
                  <a:gd name="T14" fmla="*/ 2147483646 w 61"/>
                  <a:gd name="T15" fmla="*/ 2147483646 h 64"/>
                  <a:gd name="T16" fmla="*/ 2147483646 w 61"/>
                  <a:gd name="T17" fmla="*/ 2147483646 h 64"/>
                  <a:gd name="T18" fmla="*/ 2147483646 w 61"/>
                  <a:gd name="T19" fmla="*/ 2147483646 h 64"/>
                  <a:gd name="T20" fmla="*/ 2147483646 w 61"/>
                  <a:gd name="T21" fmla="*/ 2147483646 h 64"/>
                  <a:gd name="T22" fmla="*/ 2147483646 w 61"/>
                  <a:gd name="T23" fmla="*/ 2147483646 h 64"/>
                  <a:gd name="T24" fmla="*/ 2147483646 w 61"/>
                  <a:gd name="T25" fmla="*/ 2147483646 h 64"/>
                  <a:gd name="T26" fmla="*/ 0 w 61"/>
                  <a:gd name="T27" fmla="*/ 2147483646 h 64"/>
                  <a:gd name="T28" fmla="*/ 2147483646 w 61"/>
                  <a:gd name="T29" fmla="*/ 2147483646 h 64"/>
                  <a:gd name="T30" fmla="*/ 2147483646 w 61"/>
                  <a:gd name="T31" fmla="*/ 2147483646 h 64"/>
                  <a:gd name="T32" fmla="*/ 2147483646 w 61"/>
                  <a:gd name="T33" fmla="*/ 2147483646 h 64"/>
                  <a:gd name="T34" fmla="*/ 2147483646 w 61"/>
                  <a:gd name="T35" fmla="*/ 2147483646 h 64"/>
                  <a:gd name="T36" fmla="*/ 2147483646 w 61"/>
                  <a:gd name="T37" fmla="*/ 2147483646 h 64"/>
                  <a:gd name="T38" fmla="*/ 2147483646 w 61"/>
                  <a:gd name="T39" fmla="*/ 2147483646 h 64"/>
                  <a:gd name="T40" fmla="*/ 2147483646 w 61"/>
                  <a:gd name="T41" fmla="*/ 2147483646 h 64"/>
                  <a:gd name="T42" fmla="*/ 2147483646 w 61"/>
                  <a:gd name="T43" fmla="*/ 2147483646 h 64"/>
                  <a:gd name="T44" fmla="*/ 2147483646 w 61"/>
                  <a:gd name="T45" fmla="*/ 2147483646 h 64"/>
                  <a:gd name="T46" fmla="*/ 2147483646 w 61"/>
                  <a:gd name="T47" fmla="*/ 2147483646 h 64"/>
                  <a:gd name="T48" fmla="*/ 2147483646 w 61"/>
                  <a:gd name="T49" fmla="*/ 2147483646 h 64"/>
                  <a:gd name="T50" fmla="*/ 2147483646 w 61"/>
                  <a:gd name="T51" fmla="*/ 2147483646 h 64"/>
                  <a:gd name="T52" fmla="*/ 2147483646 w 61"/>
                  <a:gd name="T53" fmla="*/ 2147483646 h 64"/>
                  <a:gd name="T54" fmla="*/ 2147483646 w 61"/>
                  <a:gd name="T55" fmla="*/ 2147483646 h 64"/>
                  <a:gd name="T56" fmla="*/ 2147483646 w 61"/>
                  <a:gd name="T57" fmla="*/ 2147483646 h 64"/>
                  <a:gd name="T58" fmla="*/ 2147483646 w 61"/>
                  <a:gd name="T59" fmla="*/ 2147483646 h 64"/>
                  <a:gd name="T60" fmla="*/ 2147483646 w 61"/>
                  <a:gd name="T61" fmla="*/ 2147483646 h 64"/>
                  <a:gd name="T62" fmla="*/ 2147483646 w 61"/>
                  <a:gd name="T63" fmla="*/ 2147483646 h 64"/>
                  <a:gd name="T64" fmla="*/ 2147483646 w 61"/>
                  <a:gd name="T65" fmla="*/ 2147483646 h 64"/>
                  <a:gd name="T66" fmla="*/ 2147483646 w 61"/>
                  <a:gd name="T67" fmla="*/ 2147483646 h 64"/>
                  <a:gd name="T68" fmla="*/ 2147483646 w 61"/>
                  <a:gd name="T69" fmla="*/ 2147483646 h 64"/>
                  <a:gd name="T70" fmla="*/ 2147483646 w 61"/>
                  <a:gd name="T71" fmla="*/ 2147483646 h 64"/>
                  <a:gd name="T72" fmla="*/ 2147483646 w 61"/>
                  <a:gd name="T73" fmla="*/ 2147483646 h 64"/>
                  <a:gd name="T74" fmla="*/ 2147483646 w 61"/>
                  <a:gd name="T75" fmla="*/ 2147483646 h 64"/>
                  <a:gd name="T76" fmla="*/ 2147483646 w 61"/>
                  <a:gd name="T77" fmla="*/ 2147483646 h 64"/>
                  <a:gd name="T78" fmla="*/ 2147483646 w 61"/>
                  <a:gd name="T79" fmla="*/ 2147483646 h 64"/>
                  <a:gd name="T80" fmla="*/ 2147483646 w 61"/>
                  <a:gd name="T81" fmla="*/ 2147483646 h 64"/>
                  <a:gd name="T82" fmla="*/ 2147483646 w 61"/>
                  <a:gd name="T83" fmla="*/ 2147483646 h 64"/>
                  <a:gd name="T84" fmla="*/ 2147483646 w 61"/>
                  <a:gd name="T85" fmla="*/ 2147483646 h 64"/>
                  <a:gd name="T86" fmla="*/ 2147483646 w 61"/>
                  <a:gd name="T87" fmla="*/ 2147483646 h 64"/>
                  <a:gd name="T88" fmla="*/ 2147483646 w 61"/>
                  <a:gd name="T89" fmla="*/ 2147483646 h 64"/>
                  <a:gd name="T90" fmla="*/ 2147483646 w 61"/>
                  <a:gd name="T91" fmla="*/ 2147483646 h 64"/>
                  <a:gd name="T92" fmla="*/ 2147483646 w 61"/>
                  <a:gd name="T93" fmla="*/ 2147483646 h 64"/>
                  <a:gd name="T94" fmla="*/ 2147483646 w 61"/>
                  <a:gd name="T95" fmla="*/ 2147483646 h 64"/>
                  <a:gd name="T96" fmla="*/ 2147483646 w 61"/>
                  <a:gd name="T97" fmla="*/ 2147483646 h 64"/>
                  <a:gd name="T98" fmla="*/ 2147483646 w 61"/>
                  <a:gd name="T99" fmla="*/ 2147483646 h 64"/>
                  <a:gd name="T100" fmla="*/ 2147483646 w 61"/>
                  <a:gd name="T101" fmla="*/ 2147483646 h 64"/>
                  <a:gd name="T102" fmla="*/ 2147483646 w 61"/>
                  <a:gd name="T103" fmla="*/ 2147483646 h 64"/>
                  <a:gd name="T104" fmla="*/ 2147483646 w 61"/>
                  <a:gd name="T105" fmla="*/ 2147483646 h 64"/>
                  <a:gd name="T106" fmla="*/ 2147483646 w 61"/>
                  <a:gd name="T107" fmla="*/ 2147483646 h 64"/>
                  <a:gd name="T108" fmla="*/ 2147483646 w 61"/>
                  <a:gd name="T109" fmla="*/ 2147483646 h 64"/>
                  <a:gd name="T110" fmla="*/ 2147483646 w 61"/>
                  <a:gd name="T111" fmla="*/ 2147483646 h 64"/>
                  <a:gd name="T112" fmla="*/ 2147483646 w 61"/>
                  <a:gd name="T113" fmla="*/ 2147483646 h 64"/>
                  <a:gd name="T114" fmla="*/ 2147483646 w 61"/>
                  <a:gd name="T115" fmla="*/ 2147483646 h 64"/>
                  <a:gd name="T116" fmla="*/ 2147483646 w 61"/>
                  <a:gd name="T117" fmla="*/ 2147483646 h 64"/>
                  <a:gd name="T118" fmla="*/ 2147483646 w 61"/>
                  <a:gd name="T119" fmla="*/ 2147483646 h 64"/>
                  <a:gd name="T120" fmla="*/ 2147483646 w 61"/>
                  <a:gd name="T121" fmla="*/ 2147483646 h 64"/>
                  <a:gd name="T122" fmla="*/ 2147483646 w 61"/>
                  <a:gd name="T123" fmla="*/ 2147483646 h 64"/>
                  <a:gd name="T124" fmla="*/ 2147483646 w 61"/>
                  <a:gd name="T125" fmla="*/ 2147483646 h 6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61" h="64">
                    <a:moveTo>
                      <a:pt x="59" y="62"/>
                    </a:moveTo>
                    <a:cubicBezTo>
                      <a:pt x="59" y="38"/>
                      <a:pt x="59" y="38"/>
                      <a:pt x="59" y="38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5" y="36"/>
                      <a:pt x="53" y="34"/>
                      <a:pt x="50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50" y="25"/>
                      <a:pt x="50" y="25"/>
                    </a:cubicBezTo>
                    <a:cubicBezTo>
                      <a:pt x="50" y="24"/>
                      <a:pt x="49" y="23"/>
                      <a:pt x="48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6" y="15"/>
                      <a:pt x="40" y="9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7"/>
                      <a:pt x="32" y="7"/>
                      <a:pt x="32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7"/>
                      <a:pt x="29" y="7"/>
                      <a:pt x="29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1" y="8"/>
                      <a:pt x="15" y="15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23"/>
                      <a:pt x="11" y="24"/>
                      <a:pt x="11" y="25"/>
                    </a:cubicBezTo>
                    <a:cubicBezTo>
                      <a:pt x="11" y="25"/>
                      <a:pt x="11" y="26"/>
                      <a:pt x="12" y="26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8" y="34"/>
                      <a:pt x="6" y="36"/>
                      <a:pt x="5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61" y="64"/>
                      <a:pt x="61" y="64"/>
                      <a:pt x="61" y="64"/>
                    </a:cubicBezTo>
                    <a:cubicBezTo>
                      <a:pt x="61" y="62"/>
                      <a:pt x="61" y="62"/>
                      <a:pt x="61" y="62"/>
                    </a:cubicBezTo>
                    <a:lnTo>
                      <a:pt x="59" y="62"/>
                    </a:lnTo>
                    <a:close/>
                    <a:moveTo>
                      <a:pt x="51" y="41"/>
                    </a:moveTo>
                    <a:cubicBezTo>
                      <a:pt x="54" y="41"/>
                      <a:pt x="54" y="41"/>
                      <a:pt x="54" y="41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1" y="44"/>
                      <a:pt x="51" y="44"/>
                      <a:pt x="51" y="44"/>
                    </a:cubicBezTo>
                    <a:lnTo>
                      <a:pt x="51" y="41"/>
                    </a:lnTo>
                    <a:close/>
                    <a:moveTo>
                      <a:pt x="42" y="26"/>
                    </a:move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2" y="34"/>
                      <a:pt x="42" y="34"/>
                      <a:pt x="42" y="34"/>
                    </a:cubicBezTo>
                    <a:lnTo>
                      <a:pt x="42" y="26"/>
                    </a:lnTo>
                    <a:close/>
                    <a:moveTo>
                      <a:pt x="48" y="45"/>
                    </a:move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1"/>
                      <a:pt x="45" y="41"/>
                      <a:pt x="45" y="41"/>
                    </a:cubicBezTo>
                    <a:cubicBezTo>
                      <a:pt x="48" y="41"/>
                      <a:pt x="48" y="41"/>
                      <a:pt x="48" y="41"/>
                    </a:cubicBezTo>
                    <a:lnTo>
                      <a:pt x="48" y="45"/>
                    </a:lnTo>
                    <a:close/>
                    <a:moveTo>
                      <a:pt x="35" y="26"/>
                    </a:moveTo>
                    <a:cubicBezTo>
                      <a:pt x="39" y="26"/>
                      <a:pt x="39" y="26"/>
                      <a:pt x="39" y="26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35" y="34"/>
                      <a:pt x="35" y="34"/>
                      <a:pt x="35" y="34"/>
                    </a:cubicBezTo>
                    <a:lnTo>
                      <a:pt x="35" y="26"/>
                    </a:lnTo>
                    <a:close/>
                    <a:moveTo>
                      <a:pt x="42" y="45"/>
                    </a:move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1"/>
                      <a:pt x="38" y="41"/>
                      <a:pt x="38" y="41"/>
                    </a:cubicBezTo>
                    <a:cubicBezTo>
                      <a:pt x="42" y="41"/>
                      <a:pt x="42" y="41"/>
                      <a:pt x="42" y="41"/>
                    </a:cubicBezTo>
                    <a:lnTo>
                      <a:pt x="42" y="45"/>
                    </a:lnTo>
                    <a:close/>
                    <a:moveTo>
                      <a:pt x="32" y="41"/>
                    </a:moveTo>
                    <a:cubicBezTo>
                      <a:pt x="35" y="41"/>
                      <a:pt x="35" y="41"/>
                      <a:pt x="35" y="41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2" y="44"/>
                      <a:pt x="32" y="44"/>
                      <a:pt x="32" y="44"/>
                    </a:cubicBezTo>
                    <a:lnTo>
                      <a:pt x="32" y="41"/>
                    </a:lnTo>
                    <a:close/>
                    <a:moveTo>
                      <a:pt x="29" y="26"/>
                    </a:moveTo>
                    <a:cubicBezTo>
                      <a:pt x="32" y="26"/>
                      <a:pt x="32" y="26"/>
                      <a:pt x="32" y="26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29" y="34"/>
                      <a:pt x="29" y="34"/>
                      <a:pt x="29" y="34"/>
                    </a:cubicBezTo>
                    <a:lnTo>
                      <a:pt x="29" y="26"/>
                    </a:lnTo>
                    <a:close/>
                    <a:moveTo>
                      <a:pt x="26" y="41"/>
                    </a:move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44"/>
                      <a:pt x="29" y="44"/>
                      <a:pt x="29" y="44"/>
                    </a:cubicBezTo>
                    <a:cubicBezTo>
                      <a:pt x="26" y="44"/>
                      <a:pt x="26" y="44"/>
                      <a:pt x="26" y="44"/>
                    </a:cubicBezTo>
                    <a:lnTo>
                      <a:pt x="26" y="41"/>
                    </a:lnTo>
                    <a:close/>
                    <a:moveTo>
                      <a:pt x="22" y="26"/>
                    </a:move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2" y="34"/>
                      <a:pt x="22" y="34"/>
                      <a:pt x="22" y="34"/>
                    </a:cubicBezTo>
                    <a:lnTo>
                      <a:pt x="22" y="26"/>
                    </a:lnTo>
                    <a:close/>
                    <a:moveTo>
                      <a:pt x="19" y="41"/>
                    </a:moveTo>
                    <a:cubicBezTo>
                      <a:pt x="23" y="41"/>
                      <a:pt x="23" y="41"/>
                      <a:pt x="23" y="41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19" y="44"/>
                      <a:pt x="19" y="44"/>
                      <a:pt x="19" y="44"/>
                    </a:cubicBezTo>
                    <a:lnTo>
                      <a:pt x="19" y="41"/>
                    </a:lnTo>
                    <a:close/>
                    <a:moveTo>
                      <a:pt x="15" y="26"/>
                    </a:move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5" y="34"/>
                      <a:pt x="15" y="34"/>
                      <a:pt x="15" y="34"/>
                    </a:cubicBezTo>
                    <a:lnTo>
                      <a:pt x="15" y="26"/>
                    </a:lnTo>
                    <a:close/>
                    <a:moveTo>
                      <a:pt x="13" y="41"/>
                    </a:moveTo>
                    <a:cubicBezTo>
                      <a:pt x="16" y="41"/>
                      <a:pt x="16" y="41"/>
                      <a:pt x="16" y="41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3" y="44"/>
                      <a:pt x="13" y="44"/>
                      <a:pt x="13" y="44"/>
                    </a:cubicBezTo>
                    <a:lnTo>
                      <a:pt x="13" y="41"/>
                    </a:lnTo>
                    <a:close/>
                    <a:moveTo>
                      <a:pt x="7" y="41"/>
                    </a:moveTo>
                    <a:cubicBezTo>
                      <a:pt x="10" y="41"/>
                      <a:pt x="10" y="41"/>
                      <a:pt x="10" y="41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7" y="44"/>
                      <a:pt x="7" y="44"/>
                      <a:pt x="7" y="44"/>
                    </a:cubicBezTo>
                    <a:lnTo>
                      <a:pt x="7" y="41"/>
                    </a:lnTo>
                    <a:close/>
                    <a:moveTo>
                      <a:pt x="19" y="62"/>
                    </a:moveTo>
                    <a:cubicBezTo>
                      <a:pt x="16" y="62"/>
                      <a:pt x="16" y="62"/>
                      <a:pt x="16" y="62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19" y="51"/>
                      <a:pt x="19" y="51"/>
                      <a:pt x="19" y="51"/>
                    </a:cubicBezTo>
                    <a:lnTo>
                      <a:pt x="19" y="62"/>
                    </a:lnTo>
                    <a:close/>
                    <a:moveTo>
                      <a:pt x="25" y="62"/>
                    </a:moveTo>
                    <a:cubicBezTo>
                      <a:pt x="23" y="62"/>
                      <a:pt x="23" y="62"/>
                      <a:pt x="23" y="62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5" y="51"/>
                      <a:pt x="25" y="51"/>
                      <a:pt x="25" y="51"/>
                    </a:cubicBezTo>
                    <a:lnTo>
                      <a:pt x="25" y="62"/>
                    </a:lnTo>
                    <a:close/>
                    <a:moveTo>
                      <a:pt x="33" y="63"/>
                    </a:move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33" y="53"/>
                      <a:pt x="33" y="53"/>
                      <a:pt x="33" y="53"/>
                    </a:cubicBezTo>
                    <a:lnTo>
                      <a:pt x="33" y="63"/>
                    </a:lnTo>
                    <a:close/>
                    <a:moveTo>
                      <a:pt x="38" y="62"/>
                    </a:moveTo>
                    <a:cubicBezTo>
                      <a:pt x="35" y="62"/>
                      <a:pt x="35" y="62"/>
                      <a:pt x="35" y="62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8" y="51"/>
                      <a:pt x="38" y="51"/>
                      <a:pt x="38" y="51"/>
                    </a:cubicBezTo>
                    <a:lnTo>
                      <a:pt x="38" y="62"/>
                    </a:lnTo>
                    <a:close/>
                    <a:moveTo>
                      <a:pt x="44" y="62"/>
                    </a:moveTo>
                    <a:cubicBezTo>
                      <a:pt x="42" y="62"/>
                      <a:pt x="42" y="62"/>
                      <a:pt x="42" y="62"/>
                    </a:cubicBezTo>
                    <a:cubicBezTo>
                      <a:pt x="42" y="51"/>
                      <a:pt x="42" y="51"/>
                      <a:pt x="42" y="51"/>
                    </a:cubicBezTo>
                    <a:cubicBezTo>
                      <a:pt x="44" y="51"/>
                      <a:pt x="44" y="51"/>
                      <a:pt x="44" y="51"/>
                    </a:cubicBezTo>
                    <a:lnTo>
                      <a:pt x="44" y="62"/>
                    </a:lnTo>
                    <a:close/>
                    <a:moveTo>
                      <a:pt x="56" y="48"/>
                    </a:moveTo>
                    <a:cubicBezTo>
                      <a:pt x="4" y="48"/>
                      <a:pt x="4" y="48"/>
                      <a:pt x="4" y="48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56" y="47"/>
                      <a:pt x="56" y="47"/>
                      <a:pt x="56" y="47"/>
                    </a:cubicBezTo>
                    <a:lnTo>
                      <a:pt x="56" y="48"/>
                    </a:lnTo>
                    <a:close/>
                  </a:path>
                </a:pathLst>
              </a:custGeom>
              <a:solidFill>
                <a:srgbClr val="2239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itchFamily="34" charset="-128"/>
                  <a:cs typeface="+mn-cs"/>
                </a:endParaRPr>
              </a:p>
            </p:txBody>
          </p:sp>
          <p:sp>
            <p:nvSpPr>
              <p:cNvPr id="44088" name="Oval 1241"/>
              <p:cNvSpPr>
                <a:spLocks noChangeArrowheads="1"/>
              </p:cNvSpPr>
              <p:nvPr/>
            </p:nvSpPr>
            <p:spPr bwMode="gray">
              <a:xfrm>
                <a:off x="4944" y="3601"/>
                <a:ext cx="293" cy="293"/>
              </a:xfrm>
              <a:prstGeom prst="ellipse">
                <a:avLst/>
              </a:prstGeom>
              <a:noFill/>
              <a:ln w="4127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  <a:defRPr/>
                </a:pPr>
                <a:endParaRPr lang="en-US" altLang="en-US" sz="1200">
                  <a:solidFill>
                    <a:srgbClr val="0F5494"/>
                  </a:solidFill>
                  <a:cs typeface="+mn-cs"/>
                </a:endParaRPr>
              </a:p>
            </p:txBody>
          </p:sp>
        </p:grpSp>
        <p:grpSp>
          <p:nvGrpSpPr>
            <p:cNvPr id="44065" name="Group 1323"/>
            <p:cNvGrpSpPr>
              <a:grpSpLocks/>
            </p:cNvGrpSpPr>
            <p:nvPr/>
          </p:nvGrpSpPr>
          <p:grpSpPr bwMode="auto">
            <a:xfrm>
              <a:off x="2088" y="2857"/>
              <a:ext cx="292" cy="301"/>
              <a:chOff x="6896" y="3424"/>
              <a:chExt cx="292" cy="301"/>
            </a:xfrm>
          </p:grpSpPr>
          <p:sp>
            <p:nvSpPr>
              <p:cNvPr id="44083" name="Oval 1318"/>
              <p:cNvSpPr>
                <a:spLocks noChangeArrowheads="1"/>
              </p:cNvSpPr>
              <p:nvPr/>
            </p:nvSpPr>
            <p:spPr bwMode="gray">
              <a:xfrm>
                <a:off x="6896" y="3424"/>
                <a:ext cx="292" cy="293"/>
              </a:xfrm>
              <a:prstGeom prst="ellipse">
                <a:avLst/>
              </a:prstGeom>
              <a:solidFill>
                <a:srgbClr val="E0E9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  <a:defRPr/>
                </a:pPr>
                <a:endParaRPr lang="en-US" altLang="en-US" sz="1200">
                  <a:solidFill>
                    <a:srgbClr val="0F5494"/>
                  </a:solidFill>
                  <a:cs typeface="+mn-cs"/>
                </a:endParaRPr>
              </a:p>
            </p:txBody>
          </p:sp>
          <p:sp>
            <p:nvSpPr>
              <p:cNvPr id="44084" name="Freeform 1295"/>
              <p:cNvSpPr>
                <a:spLocks noEditPoints="1"/>
              </p:cNvSpPr>
              <p:nvPr/>
            </p:nvSpPr>
            <p:spPr bwMode="gray">
              <a:xfrm>
                <a:off x="7024" y="3499"/>
                <a:ext cx="39" cy="158"/>
              </a:xfrm>
              <a:custGeom>
                <a:avLst/>
                <a:gdLst>
                  <a:gd name="T0" fmla="*/ 2147483646 w 24"/>
                  <a:gd name="T1" fmla="*/ 2147483646 h 67"/>
                  <a:gd name="T2" fmla="*/ 2147483646 w 24"/>
                  <a:gd name="T3" fmla="*/ 2147483646 h 67"/>
                  <a:gd name="T4" fmla="*/ 2147483646 w 24"/>
                  <a:gd name="T5" fmla="*/ 0 h 67"/>
                  <a:gd name="T6" fmla="*/ 2147483646 w 24"/>
                  <a:gd name="T7" fmla="*/ 2147483646 h 67"/>
                  <a:gd name="T8" fmla="*/ 2147483646 w 24"/>
                  <a:gd name="T9" fmla="*/ 0 h 67"/>
                  <a:gd name="T10" fmla="*/ 0 w 24"/>
                  <a:gd name="T11" fmla="*/ 2147483646 h 67"/>
                  <a:gd name="T12" fmla="*/ 2147483646 w 24"/>
                  <a:gd name="T13" fmla="*/ 2147483646 h 67"/>
                  <a:gd name="T14" fmla="*/ 0 w 24"/>
                  <a:gd name="T15" fmla="*/ 2147483646 h 67"/>
                  <a:gd name="T16" fmla="*/ 2147483646 w 24"/>
                  <a:gd name="T17" fmla="*/ 2147483646 h 67"/>
                  <a:gd name="T18" fmla="*/ 2147483646 w 24"/>
                  <a:gd name="T19" fmla="*/ 2147483646 h 67"/>
                  <a:gd name="T20" fmla="*/ 0 w 24"/>
                  <a:gd name="T21" fmla="*/ 2147483646 h 67"/>
                  <a:gd name="T22" fmla="*/ 0 w 24"/>
                  <a:gd name="T23" fmla="*/ 2147483646 h 67"/>
                  <a:gd name="T24" fmla="*/ 2147483646 w 24"/>
                  <a:gd name="T25" fmla="*/ 2147483646 h 67"/>
                  <a:gd name="T26" fmla="*/ 0 w 24"/>
                  <a:gd name="T27" fmla="*/ 2147483646 h 67"/>
                  <a:gd name="T28" fmla="*/ 2147483646 w 24"/>
                  <a:gd name="T29" fmla="*/ 2147483646 h 67"/>
                  <a:gd name="T30" fmla="*/ 0 w 24"/>
                  <a:gd name="T31" fmla="*/ 2147483646 h 67"/>
                  <a:gd name="T32" fmla="*/ 2147483646 w 24"/>
                  <a:gd name="T33" fmla="*/ 2147483646 h 67"/>
                  <a:gd name="T34" fmla="*/ 0 w 24"/>
                  <a:gd name="T35" fmla="*/ 2147483646 h 67"/>
                  <a:gd name="T36" fmla="*/ 2147483646 w 24"/>
                  <a:gd name="T37" fmla="*/ 2147483646 h 67"/>
                  <a:gd name="T38" fmla="*/ 0 w 24"/>
                  <a:gd name="T39" fmla="*/ 2147483646 h 67"/>
                  <a:gd name="T40" fmla="*/ 2147483646 w 24"/>
                  <a:gd name="T41" fmla="*/ 2147483646 h 67"/>
                  <a:gd name="T42" fmla="*/ 2147483646 w 24"/>
                  <a:gd name="T43" fmla="*/ 2147483646 h 67"/>
                  <a:gd name="T44" fmla="*/ 2147483646 w 24"/>
                  <a:gd name="T45" fmla="*/ 2147483646 h 67"/>
                  <a:gd name="T46" fmla="*/ 2147483646 w 24"/>
                  <a:gd name="T47" fmla="*/ 2147483646 h 67"/>
                  <a:gd name="T48" fmla="*/ 2147483646 w 24"/>
                  <a:gd name="T49" fmla="*/ 2147483646 h 67"/>
                  <a:gd name="T50" fmla="*/ 2147483646 w 24"/>
                  <a:gd name="T51" fmla="*/ 2147483646 h 67"/>
                  <a:gd name="T52" fmla="*/ 2147483646 w 24"/>
                  <a:gd name="T53" fmla="*/ 2147483646 h 67"/>
                  <a:gd name="T54" fmla="*/ 2147483646 w 24"/>
                  <a:gd name="T55" fmla="*/ 2147483646 h 67"/>
                  <a:gd name="T56" fmla="*/ 2147483646 w 24"/>
                  <a:gd name="T57" fmla="*/ 2147483646 h 67"/>
                  <a:gd name="T58" fmla="*/ 2147483646 w 24"/>
                  <a:gd name="T59" fmla="*/ 2147483646 h 67"/>
                  <a:gd name="T60" fmla="*/ 2147483646 w 24"/>
                  <a:gd name="T61" fmla="*/ 2147483646 h 67"/>
                  <a:gd name="T62" fmla="*/ 2147483646 w 24"/>
                  <a:gd name="T63" fmla="*/ 2147483646 h 67"/>
                  <a:gd name="T64" fmla="*/ 2147483646 w 24"/>
                  <a:gd name="T65" fmla="*/ 2147483646 h 67"/>
                  <a:gd name="T66" fmla="*/ 2147483646 w 24"/>
                  <a:gd name="T67" fmla="*/ 2147483646 h 67"/>
                  <a:gd name="T68" fmla="*/ 2147483646 w 24"/>
                  <a:gd name="T69" fmla="*/ 2147483646 h 67"/>
                  <a:gd name="T70" fmla="*/ 2147483646 w 24"/>
                  <a:gd name="T71" fmla="*/ 2147483646 h 67"/>
                  <a:gd name="T72" fmla="*/ 2147483646 w 24"/>
                  <a:gd name="T73" fmla="*/ 2147483646 h 67"/>
                  <a:gd name="T74" fmla="*/ 2147483646 w 24"/>
                  <a:gd name="T75" fmla="*/ 2147483646 h 67"/>
                  <a:gd name="T76" fmla="*/ 2147483646 w 24"/>
                  <a:gd name="T77" fmla="*/ 2147483646 h 67"/>
                  <a:gd name="T78" fmla="*/ 2147483646 w 24"/>
                  <a:gd name="T79" fmla="*/ 2147483646 h 67"/>
                  <a:gd name="T80" fmla="*/ 2147483646 w 24"/>
                  <a:gd name="T81" fmla="*/ 2147483646 h 67"/>
                  <a:gd name="T82" fmla="*/ 2147483646 w 24"/>
                  <a:gd name="T83" fmla="*/ 2147483646 h 67"/>
                  <a:gd name="T84" fmla="*/ 2147483646 w 24"/>
                  <a:gd name="T85" fmla="*/ 2147483646 h 67"/>
                  <a:gd name="T86" fmla="*/ 2147483646 w 24"/>
                  <a:gd name="T87" fmla="*/ 2147483646 h 67"/>
                  <a:gd name="T88" fmla="*/ 2147483646 w 24"/>
                  <a:gd name="T89" fmla="*/ 2147483646 h 67"/>
                  <a:gd name="T90" fmla="*/ 2147483646 w 24"/>
                  <a:gd name="T91" fmla="*/ 2147483646 h 67"/>
                  <a:gd name="T92" fmla="*/ 2147483646 w 24"/>
                  <a:gd name="T93" fmla="*/ 2147483646 h 67"/>
                  <a:gd name="T94" fmla="*/ 2147483646 w 24"/>
                  <a:gd name="T95" fmla="*/ 2147483646 h 67"/>
                  <a:gd name="T96" fmla="*/ 2147483646 w 24"/>
                  <a:gd name="T97" fmla="*/ 2147483646 h 67"/>
                  <a:gd name="T98" fmla="*/ 2147483646 w 24"/>
                  <a:gd name="T99" fmla="*/ 2147483646 h 67"/>
                  <a:gd name="T100" fmla="*/ 2147483646 w 24"/>
                  <a:gd name="T101" fmla="*/ 2147483646 h 67"/>
                  <a:gd name="T102" fmla="*/ 2147483646 w 24"/>
                  <a:gd name="T103" fmla="*/ 2147483646 h 67"/>
                  <a:gd name="T104" fmla="*/ 2147483646 w 24"/>
                  <a:gd name="T105" fmla="*/ 2147483646 h 6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4" h="67">
                    <a:moveTo>
                      <a:pt x="19" y="9"/>
                    </a:moveTo>
                    <a:cubicBezTo>
                      <a:pt x="24" y="9"/>
                      <a:pt x="24" y="9"/>
                      <a:pt x="24" y="9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7"/>
                      <a:pt x="5" y="67"/>
                      <a:pt x="5" y="67"/>
                    </a:cubicBezTo>
                    <a:cubicBezTo>
                      <a:pt x="7" y="67"/>
                      <a:pt x="7" y="67"/>
                      <a:pt x="7" y="67"/>
                    </a:cubicBezTo>
                    <a:cubicBezTo>
                      <a:pt x="7" y="63"/>
                      <a:pt x="7" y="63"/>
                      <a:pt x="7" y="63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19" y="67"/>
                      <a:pt x="19" y="67"/>
                      <a:pt x="19" y="67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24" y="63"/>
                      <a:pt x="24" y="63"/>
                      <a:pt x="24" y="63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24" y="54"/>
                      <a:pt x="24" y="54"/>
                      <a:pt x="24" y="54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1"/>
                      <a:pt x="19" y="11"/>
                      <a:pt x="19" y="11"/>
                    </a:cubicBezTo>
                    <a:lnTo>
                      <a:pt x="19" y="9"/>
                    </a:lnTo>
                    <a:close/>
                    <a:moveTo>
                      <a:pt x="17" y="58"/>
                    </a:moveTo>
                    <a:cubicBezTo>
                      <a:pt x="7" y="58"/>
                      <a:pt x="7" y="58"/>
                      <a:pt x="7" y="58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17" y="54"/>
                      <a:pt x="17" y="54"/>
                      <a:pt x="17" y="54"/>
                    </a:cubicBezTo>
                    <a:lnTo>
                      <a:pt x="17" y="58"/>
                    </a:lnTo>
                    <a:close/>
                    <a:moveTo>
                      <a:pt x="17" y="49"/>
                    </a:moveTo>
                    <a:cubicBezTo>
                      <a:pt x="7" y="49"/>
                      <a:pt x="7" y="49"/>
                      <a:pt x="7" y="49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17" y="45"/>
                      <a:pt x="17" y="45"/>
                      <a:pt x="17" y="45"/>
                    </a:cubicBezTo>
                    <a:lnTo>
                      <a:pt x="17" y="49"/>
                    </a:lnTo>
                    <a:close/>
                    <a:moveTo>
                      <a:pt x="17" y="40"/>
                    </a:moveTo>
                    <a:cubicBezTo>
                      <a:pt x="7" y="40"/>
                      <a:pt x="7" y="40"/>
                      <a:pt x="7" y="40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17" y="36"/>
                      <a:pt x="17" y="36"/>
                      <a:pt x="17" y="36"/>
                    </a:cubicBezTo>
                    <a:lnTo>
                      <a:pt x="17" y="40"/>
                    </a:lnTo>
                    <a:close/>
                    <a:moveTo>
                      <a:pt x="17" y="31"/>
                    </a:moveTo>
                    <a:cubicBezTo>
                      <a:pt x="7" y="31"/>
                      <a:pt x="7" y="31"/>
                      <a:pt x="7" y="31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17" y="27"/>
                      <a:pt x="17" y="27"/>
                      <a:pt x="17" y="27"/>
                    </a:cubicBezTo>
                    <a:lnTo>
                      <a:pt x="17" y="31"/>
                    </a:lnTo>
                    <a:close/>
                    <a:moveTo>
                      <a:pt x="17" y="22"/>
                    </a:moveTo>
                    <a:cubicBezTo>
                      <a:pt x="7" y="22"/>
                      <a:pt x="7" y="22"/>
                      <a:pt x="7" y="22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7" y="18"/>
                      <a:pt x="17" y="18"/>
                      <a:pt x="17" y="18"/>
                    </a:cubicBezTo>
                    <a:lnTo>
                      <a:pt x="17" y="22"/>
                    </a:lnTo>
                    <a:close/>
                    <a:moveTo>
                      <a:pt x="16" y="13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3"/>
                      <a:pt x="16" y="13"/>
                      <a:pt x="16" y="13"/>
                    </a:cubicBezTo>
                  </a:path>
                </a:pathLst>
              </a:custGeom>
              <a:solidFill>
                <a:srgbClr val="2239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itchFamily="34" charset="-128"/>
                  <a:cs typeface="+mn-cs"/>
                </a:endParaRPr>
              </a:p>
            </p:txBody>
          </p:sp>
          <p:sp>
            <p:nvSpPr>
              <p:cNvPr id="44085" name="Oval 1298"/>
              <p:cNvSpPr>
                <a:spLocks noChangeArrowheads="1"/>
              </p:cNvSpPr>
              <p:nvPr/>
            </p:nvSpPr>
            <p:spPr bwMode="gray">
              <a:xfrm>
                <a:off x="6896" y="3432"/>
                <a:ext cx="292" cy="293"/>
              </a:xfrm>
              <a:prstGeom prst="ellipse">
                <a:avLst/>
              </a:prstGeom>
              <a:noFill/>
              <a:ln w="41275">
                <a:solidFill>
                  <a:srgbClr val="76B04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  <a:defRPr/>
                </a:pPr>
                <a:endParaRPr lang="en-US" altLang="en-US" sz="1200">
                  <a:solidFill>
                    <a:srgbClr val="0F5494"/>
                  </a:solidFill>
                  <a:cs typeface="+mn-cs"/>
                </a:endParaRPr>
              </a:p>
            </p:txBody>
          </p:sp>
        </p:grpSp>
        <p:grpSp>
          <p:nvGrpSpPr>
            <p:cNvPr id="44066" name="Group 1332"/>
            <p:cNvGrpSpPr>
              <a:grpSpLocks/>
            </p:cNvGrpSpPr>
            <p:nvPr/>
          </p:nvGrpSpPr>
          <p:grpSpPr bwMode="auto">
            <a:xfrm>
              <a:off x="3776" y="2125"/>
              <a:ext cx="293" cy="293"/>
              <a:chOff x="5546" y="1853"/>
              <a:chExt cx="293" cy="293"/>
            </a:xfrm>
          </p:grpSpPr>
          <p:sp>
            <p:nvSpPr>
              <p:cNvPr id="44080" name="Oval 1329"/>
              <p:cNvSpPr>
                <a:spLocks noChangeArrowheads="1"/>
              </p:cNvSpPr>
              <p:nvPr/>
            </p:nvSpPr>
            <p:spPr bwMode="gray">
              <a:xfrm>
                <a:off x="5546" y="1853"/>
                <a:ext cx="293" cy="293"/>
              </a:xfrm>
              <a:prstGeom prst="ellipse">
                <a:avLst/>
              </a:prstGeom>
              <a:solidFill>
                <a:srgbClr val="B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  <a:defRPr/>
                </a:pPr>
                <a:endParaRPr lang="en-US" altLang="en-US" sz="1200">
                  <a:solidFill>
                    <a:srgbClr val="0F5494"/>
                  </a:solidFill>
                  <a:cs typeface="+mn-cs"/>
                </a:endParaRPr>
              </a:p>
            </p:txBody>
          </p:sp>
          <p:sp>
            <p:nvSpPr>
              <p:cNvPr id="44081" name="Oval 1330"/>
              <p:cNvSpPr>
                <a:spLocks noChangeArrowheads="1"/>
              </p:cNvSpPr>
              <p:nvPr/>
            </p:nvSpPr>
            <p:spPr bwMode="gray">
              <a:xfrm>
                <a:off x="5546" y="1853"/>
                <a:ext cx="293" cy="293"/>
              </a:xfrm>
              <a:prstGeom prst="ellipse">
                <a:avLst/>
              </a:prstGeom>
              <a:noFill/>
              <a:ln w="4127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  <a:defRPr/>
                </a:pPr>
                <a:endParaRPr lang="en-US" altLang="en-US" sz="1200">
                  <a:solidFill>
                    <a:srgbClr val="0F5494"/>
                  </a:solidFill>
                  <a:cs typeface="+mn-cs"/>
                </a:endParaRPr>
              </a:p>
            </p:txBody>
          </p:sp>
          <p:sp>
            <p:nvSpPr>
              <p:cNvPr id="44082" name="Freeform 1331"/>
              <p:cNvSpPr>
                <a:spLocks noEditPoints="1"/>
              </p:cNvSpPr>
              <p:nvPr/>
            </p:nvSpPr>
            <p:spPr bwMode="gray">
              <a:xfrm>
                <a:off x="5624" y="1898"/>
                <a:ext cx="137" cy="204"/>
              </a:xfrm>
              <a:custGeom>
                <a:avLst/>
                <a:gdLst>
                  <a:gd name="T0" fmla="*/ 2147483646 w 58"/>
                  <a:gd name="T1" fmla="*/ 2147483646 h 86"/>
                  <a:gd name="T2" fmla="*/ 2147483646 w 58"/>
                  <a:gd name="T3" fmla="*/ 2147483646 h 86"/>
                  <a:gd name="T4" fmla="*/ 2147483646 w 58"/>
                  <a:gd name="T5" fmla="*/ 2147483646 h 86"/>
                  <a:gd name="T6" fmla="*/ 2147483646 w 58"/>
                  <a:gd name="T7" fmla="*/ 2147483646 h 86"/>
                  <a:gd name="T8" fmla="*/ 2147483646 w 58"/>
                  <a:gd name="T9" fmla="*/ 2147483646 h 86"/>
                  <a:gd name="T10" fmla="*/ 2147483646 w 58"/>
                  <a:gd name="T11" fmla="*/ 2147483646 h 86"/>
                  <a:gd name="T12" fmla="*/ 2147483646 w 58"/>
                  <a:gd name="T13" fmla="*/ 2147483646 h 86"/>
                  <a:gd name="T14" fmla="*/ 2147483646 w 58"/>
                  <a:gd name="T15" fmla="*/ 2147483646 h 86"/>
                  <a:gd name="T16" fmla="*/ 2147483646 w 58"/>
                  <a:gd name="T17" fmla="*/ 2147483646 h 86"/>
                  <a:gd name="T18" fmla="*/ 2147483646 w 58"/>
                  <a:gd name="T19" fmla="*/ 2147483646 h 86"/>
                  <a:gd name="T20" fmla="*/ 2147483646 w 58"/>
                  <a:gd name="T21" fmla="*/ 2147483646 h 86"/>
                  <a:gd name="T22" fmla="*/ 2147483646 w 58"/>
                  <a:gd name="T23" fmla="*/ 2147483646 h 86"/>
                  <a:gd name="T24" fmla="*/ 2147483646 w 58"/>
                  <a:gd name="T25" fmla="*/ 2147483646 h 86"/>
                  <a:gd name="T26" fmla="*/ 2147483646 w 58"/>
                  <a:gd name="T27" fmla="*/ 2147483646 h 86"/>
                  <a:gd name="T28" fmla="*/ 2147483646 w 58"/>
                  <a:gd name="T29" fmla="*/ 2147483646 h 86"/>
                  <a:gd name="T30" fmla="*/ 2147483646 w 58"/>
                  <a:gd name="T31" fmla="*/ 2147483646 h 86"/>
                  <a:gd name="T32" fmla="*/ 2147483646 w 58"/>
                  <a:gd name="T33" fmla="*/ 2147483646 h 86"/>
                  <a:gd name="T34" fmla="*/ 2147483646 w 58"/>
                  <a:gd name="T35" fmla="*/ 2147483646 h 86"/>
                  <a:gd name="T36" fmla="*/ 2147483646 w 58"/>
                  <a:gd name="T37" fmla="*/ 2147483646 h 86"/>
                  <a:gd name="T38" fmla="*/ 2147483646 w 58"/>
                  <a:gd name="T39" fmla="*/ 2147483646 h 86"/>
                  <a:gd name="T40" fmla="*/ 2147483646 w 58"/>
                  <a:gd name="T41" fmla="*/ 2147483646 h 86"/>
                  <a:gd name="T42" fmla="*/ 2147483646 w 58"/>
                  <a:gd name="T43" fmla="*/ 2147483646 h 86"/>
                  <a:gd name="T44" fmla="*/ 2147483646 w 58"/>
                  <a:gd name="T45" fmla="*/ 2147483646 h 86"/>
                  <a:gd name="T46" fmla="*/ 2147483646 w 58"/>
                  <a:gd name="T47" fmla="*/ 2147483646 h 86"/>
                  <a:gd name="T48" fmla="*/ 2147483646 w 58"/>
                  <a:gd name="T49" fmla="*/ 2147483646 h 86"/>
                  <a:gd name="T50" fmla="*/ 2147483646 w 58"/>
                  <a:gd name="T51" fmla="*/ 2147483646 h 86"/>
                  <a:gd name="T52" fmla="*/ 2147483646 w 58"/>
                  <a:gd name="T53" fmla="*/ 2147483646 h 86"/>
                  <a:gd name="T54" fmla="*/ 2147483646 w 58"/>
                  <a:gd name="T55" fmla="*/ 2147483646 h 86"/>
                  <a:gd name="T56" fmla="*/ 2147483646 w 58"/>
                  <a:gd name="T57" fmla="*/ 2147483646 h 86"/>
                  <a:gd name="T58" fmla="*/ 2147483646 w 58"/>
                  <a:gd name="T59" fmla="*/ 2147483646 h 86"/>
                  <a:gd name="T60" fmla="*/ 2147483646 w 58"/>
                  <a:gd name="T61" fmla="*/ 2147483646 h 86"/>
                  <a:gd name="T62" fmla="*/ 2147483646 w 58"/>
                  <a:gd name="T63" fmla="*/ 2147483646 h 86"/>
                  <a:gd name="T64" fmla="*/ 2147483646 w 58"/>
                  <a:gd name="T65" fmla="*/ 0 h 86"/>
                  <a:gd name="T66" fmla="*/ 2147483646 w 58"/>
                  <a:gd name="T67" fmla="*/ 2147483646 h 86"/>
                  <a:gd name="T68" fmla="*/ 2147483646 w 58"/>
                  <a:gd name="T69" fmla="*/ 2147483646 h 86"/>
                  <a:gd name="T70" fmla="*/ 2147483646 w 58"/>
                  <a:gd name="T71" fmla="*/ 2147483646 h 86"/>
                  <a:gd name="T72" fmla="*/ 2147483646 w 58"/>
                  <a:gd name="T73" fmla="*/ 2147483646 h 86"/>
                  <a:gd name="T74" fmla="*/ 2147483646 w 58"/>
                  <a:gd name="T75" fmla="*/ 0 h 86"/>
                  <a:gd name="T76" fmla="*/ 2147483646 w 58"/>
                  <a:gd name="T77" fmla="*/ 2147483646 h 86"/>
                  <a:gd name="T78" fmla="*/ 2147483646 w 58"/>
                  <a:gd name="T79" fmla="*/ 2147483646 h 8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58" h="86">
                    <a:moveTo>
                      <a:pt x="57" y="33"/>
                    </a:moveTo>
                    <a:cubicBezTo>
                      <a:pt x="55" y="28"/>
                      <a:pt x="54" y="23"/>
                      <a:pt x="51" y="20"/>
                    </a:cubicBezTo>
                    <a:cubicBezTo>
                      <a:pt x="47" y="15"/>
                      <a:pt x="42" y="17"/>
                      <a:pt x="40" y="23"/>
                    </a:cubicBezTo>
                    <a:cubicBezTo>
                      <a:pt x="40" y="25"/>
                      <a:pt x="39" y="27"/>
                      <a:pt x="40" y="29"/>
                    </a:cubicBezTo>
                    <a:cubicBezTo>
                      <a:pt x="40" y="32"/>
                      <a:pt x="38" y="34"/>
                      <a:pt x="35" y="35"/>
                    </a:cubicBezTo>
                    <a:cubicBezTo>
                      <a:pt x="32" y="35"/>
                      <a:pt x="28" y="36"/>
                      <a:pt x="25" y="35"/>
                    </a:cubicBezTo>
                    <a:cubicBezTo>
                      <a:pt x="22" y="35"/>
                      <a:pt x="18" y="33"/>
                      <a:pt x="19" y="28"/>
                    </a:cubicBezTo>
                    <a:cubicBezTo>
                      <a:pt x="19" y="26"/>
                      <a:pt x="18" y="24"/>
                      <a:pt x="17" y="22"/>
                    </a:cubicBezTo>
                    <a:cubicBezTo>
                      <a:pt x="16" y="18"/>
                      <a:pt x="13" y="16"/>
                      <a:pt x="9" y="18"/>
                    </a:cubicBezTo>
                    <a:cubicBezTo>
                      <a:pt x="7" y="19"/>
                      <a:pt x="5" y="21"/>
                      <a:pt x="4" y="23"/>
                    </a:cubicBezTo>
                    <a:cubicBezTo>
                      <a:pt x="3" y="28"/>
                      <a:pt x="1" y="32"/>
                      <a:pt x="1" y="37"/>
                    </a:cubicBezTo>
                    <a:cubicBezTo>
                      <a:pt x="0" y="41"/>
                      <a:pt x="0" y="46"/>
                      <a:pt x="5" y="50"/>
                    </a:cubicBezTo>
                    <a:cubicBezTo>
                      <a:pt x="5" y="50"/>
                      <a:pt x="5" y="52"/>
                      <a:pt x="5" y="53"/>
                    </a:cubicBezTo>
                    <a:cubicBezTo>
                      <a:pt x="5" y="62"/>
                      <a:pt x="5" y="71"/>
                      <a:pt x="5" y="80"/>
                    </a:cubicBezTo>
                    <a:cubicBezTo>
                      <a:pt x="5" y="83"/>
                      <a:pt x="6" y="86"/>
                      <a:pt x="10" y="86"/>
                    </a:cubicBezTo>
                    <a:cubicBezTo>
                      <a:pt x="13" y="86"/>
                      <a:pt x="14" y="84"/>
                      <a:pt x="14" y="80"/>
                    </a:cubicBezTo>
                    <a:cubicBezTo>
                      <a:pt x="14" y="72"/>
                      <a:pt x="14" y="64"/>
                      <a:pt x="14" y="55"/>
                    </a:cubicBezTo>
                    <a:cubicBezTo>
                      <a:pt x="14" y="50"/>
                      <a:pt x="14" y="45"/>
                      <a:pt x="14" y="39"/>
                    </a:cubicBezTo>
                    <a:cubicBezTo>
                      <a:pt x="18" y="41"/>
                      <a:pt x="20" y="42"/>
                      <a:pt x="23" y="44"/>
                    </a:cubicBezTo>
                    <a:cubicBezTo>
                      <a:pt x="24" y="44"/>
                      <a:pt x="25" y="43"/>
                      <a:pt x="26" y="43"/>
                    </a:cubicBezTo>
                    <a:cubicBezTo>
                      <a:pt x="27" y="43"/>
                      <a:pt x="29" y="45"/>
                      <a:pt x="31" y="44"/>
                    </a:cubicBezTo>
                    <a:cubicBezTo>
                      <a:pt x="35" y="43"/>
                      <a:pt x="39" y="41"/>
                      <a:pt x="43" y="39"/>
                    </a:cubicBezTo>
                    <a:cubicBezTo>
                      <a:pt x="44" y="41"/>
                      <a:pt x="44" y="43"/>
                      <a:pt x="44" y="45"/>
                    </a:cubicBezTo>
                    <a:cubicBezTo>
                      <a:pt x="44" y="57"/>
                      <a:pt x="44" y="69"/>
                      <a:pt x="44" y="80"/>
                    </a:cubicBezTo>
                    <a:cubicBezTo>
                      <a:pt x="44" y="83"/>
                      <a:pt x="44" y="86"/>
                      <a:pt x="48" y="86"/>
                    </a:cubicBezTo>
                    <a:cubicBezTo>
                      <a:pt x="51" y="86"/>
                      <a:pt x="53" y="84"/>
                      <a:pt x="53" y="81"/>
                    </a:cubicBezTo>
                    <a:cubicBezTo>
                      <a:pt x="53" y="73"/>
                      <a:pt x="53" y="65"/>
                      <a:pt x="53" y="58"/>
                    </a:cubicBezTo>
                    <a:cubicBezTo>
                      <a:pt x="53" y="54"/>
                      <a:pt x="52" y="50"/>
                      <a:pt x="56" y="47"/>
                    </a:cubicBezTo>
                    <a:cubicBezTo>
                      <a:pt x="57" y="47"/>
                      <a:pt x="57" y="45"/>
                      <a:pt x="57" y="44"/>
                    </a:cubicBezTo>
                    <a:cubicBezTo>
                      <a:pt x="57" y="41"/>
                      <a:pt x="58" y="37"/>
                      <a:pt x="57" y="33"/>
                    </a:cubicBezTo>
                    <a:close/>
                    <a:moveTo>
                      <a:pt x="40" y="16"/>
                    </a:moveTo>
                    <a:cubicBezTo>
                      <a:pt x="45" y="16"/>
                      <a:pt x="49" y="13"/>
                      <a:pt x="49" y="8"/>
                    </a:cubicBezTo>
                    <a:cubicBezTo>
                      <a:pt x="49" y="4"/>
                      <a:pt x="45" y="0"/>
                      <a:pt x="40" y="0"/>
                    </a:cubicBezTo>
                    <a:cubicBezTo>
                      <a:pt x="36" y="0"/>
                      <a:pt x="32" y="4"/>
                      <a:pt x="32" y="8"/>
                    </a:cubicBezTo>
                    <a:cubicBezTo>
                      <a:pt x="32" y="13"/>
                      <a:pt x="36" y="16"/>
                      <a:pt x="40" y="16"/>
                    </a:cubicBezTo>
                    <a:close/>
                    <a:moveTo>
                      <a:pt x="18" y="16"/>
                    </a:moveTo>
                    <a:cubicBezTo>
                      <a:pt x="22" y="16"/>
                      <a:pt x="26" y="13"/>
                      <a:pt x="26" y="8"/>
                    </a:cubicBezTo>
                    <a:cubicBezTo>
                      <a:pt x="26" y="3"/>
                      <a:pt x="22" y="0"/>
                      <a:pt x="18" y="0"/>
                    </a:cubicBezTo>
                    <a:cubicBezTo>
                      <a:pt x="13" y="0"/>
                      <a:pt x="10" y="3"/>
                      <a:pt x="10" y="8"/>
                    </a:cubicBezTo>
                    <a:cubicBezTo>
                      <a:pt x="10" y="13"/>
                      <a:pt x="13" y="16"/>
                      <a:pt x="18" y="16"/>
                    </a:cubicBezTo>
                    <a:close/>
                  </a:path>
                </a:pathLst>
              </a:custGeom>
              <a:solidFill>
                <a:srgbClr val="2239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itchFamily="34" charset="-128"/>
                  <a:cs typeface="+mn-cs"/>
                </a:endParaRPr>
              </a:p>
            </p:txBody>
          </p:sp>
        </p:grpSp>
        <p:grpSp>
          <p:nvGrpSpPr>
            <p:cNvPr id="44067" name="Group 1341"/>
            <p:cNvGrpSpPr>
              <a:grpSpLocks/>
            </p:cNvGrpSpPr>
            <p:nvPr/>
          </p:nvGrpSpPr>
          <p:grpSpPr bwMode="auto">
            <a:xfrm>
              <a:off x="3775" y="1759"/>
              <a:ext cx="294" cy="294"/>
              <a:chOff x="5937" y="1726"/>
              <a:chExt cx="294" cy="294"/>
            </a:xfrm>
          </p:grpSpPr>
          <p:sp>
            <p:nvSpPr>
              <p:cNvPr id="44077" name="Oval 1338"/>
              <p:cNvSpPr>
                <a:spLocks noChangeArrowheads="1"/>
              </p:cNvSpPr>
              <p:nvPr/>
            </p:nvSpPr>
            <p:spPr bwMode="gray">
              <a:xfrm>
                <a:off x="5937" y="1726"/>
                <a:ext cx="293" cy="293"/>
              </a:xfrm>
              <a:prstGeom prst="ellipse">
                <a:avLst/>
              </a:prstGeom>
              <a:solidFill>
                <a:srgbClr val="B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  <a:defRPr/>
                </a:pPr>
                <a:endParaRPr lang="en-US" altLang="en-US" sz="1200">
                  <a:solidFill>
                    <a:srgbClr val="0F5494"/>
                  </a:solidFill>
                  <a:cs typeface="+mn-cs"/>
                </a:endParaRPr>
              </a:p>
            </p:txBody>
          </p:sp>
          <p:sp>
            <p:nvSpPr>
              <p:cNvPr id="44078" name="Oval 1339"/>
              <p:cNvSpPr>
                <a:spLocks noChangeArrowheads="1"/>
              </p:cNvSpPr>
              <p:nvPr/>
            </p:nvSpPr>
            <p:spPr bwMode="gray">
              <a:xfrm>
                <a:off x="5938" y="1727"/>
                <a:ext cx="293" cy="293"/>
              </a:xfrm>
              <a:prstGeom prst="ellipse">
                <a:avLst/>
              </a:prstGeom>
              <a:noFill/>
              <a:ln w="4127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  <a:defRPr/>
                </a:pPr>
                <a:endParaRPr lang="en-US" altLang="en-US" sz="1200">
                  <a:solidFill>
                    <a:srgbClr val="0F5494"/>
                  </a:solidFill>
                  <a:cs typeface="+mn-cs"/>
                </a:endParaRPr>
              </a:p>
            </p:txBody>
          </p:sp>
          <p:sp>
            <p:nvSpPr>
              <p:cNvPr id="44079" name="Freeform 1340"/>
              <p:cNvSpPr>
                <a:spLocks noEditPoints="1"/>
              </p:cNvSpPr>
              <p:nvPr/>
            </p:nvSpPr>
            <p:spPr bwMode="gray">
              <a:xfrm>
                <a:off x="6028" y="1778"/>
                <a:ext cx="111" cy="189"/>
              </a:xfrm>
              <a:custGeom>
                <a:avLst/>
                <a:gdLst>
                  <a:gd name="T0" fmla="*/ 2147483646 w 47"/>
                  <a:gd name="T1" fmla="*/ 2147483646 h 80"/>
                  <a:gd name="T2" fmla="*/ 2147483646 w 47"/>
                  <a:gd name="T3" fmla="*/ 2147483646 h 80"/>
                  <a:gd name="T4" fmla="*/ 2147483646 w 47"/>
                  <a:gd name="T5" fmla="*/ 2147483646 h 80"/>
                  <a:gd name="T6" fmla="*/ 2147483646 w 47"/>
                  <a:gd name="T7" fmla="*/ 2147483646 h 80"/>
                  <a:gd name="T8" fmla="*/ 2147483646 w 47"/>
                  <a:gd name="T9" fmla="*/ 2147483646 h 80"/>
                  <a:gd name="T10" fmla="*/ 2147483646 w 47"/>
                  <a:gd name="T11" fmla="*/ 2147483646 h 80"/>
                  <a:gd name="T12" fmla="*/ 2147483646 w 47"/>
                  <a:gd name="T13" fmla="*/ 2147483646 h 80"/>
                  <a:gd name="T14" fmla="*/ 0 w 47"/>
                  <a:gd name="T15" fmla="*/ 2147483646 h 80"/>
                  <a:gd name="T16" fmla="*/ 2147483646 w 47"/>
                  <a:gd name="T17" fmla="*/ 2147483646 h 80"/>
                  <a:gd name="T18" fmla="*/ 2147483646 w 47"/>
                  <a:gd name="T19" fmla="*/ 2147483646 h 80"/>
                  <a:gd name="T20" fmla="*/ 2147483646 w 47"/>
                  <a:gd name="T21" fmla="*/ 2147483646 h 80"/>
                  <a:gd name="T22" fmla="*/ 2147483646 w 47"/>
                  <a:gd name="T23" fmla="*/ 2147483646 h 80"/>
                  <a:gd name="T24" fmla="*/ 2147483646 w 47"/>
                  <a:gd name="T25" fmla="*/ 2147483646 h 80"/>
                  <a:gd name="T26" fmla="*/ 2147483646 w 47"/>
                  <a:gd name="T27" fmla="*/ 2147483646 h 80"/>
                  <a:gd name="T28" fmla="*/ 2147483646 w 47"/>
                  <a:gd name="T29" fmla="*/ 2147483646 h 80"/>
                  <a:gd name="T30" fmla="*/ 2147483646 w 47"/>
                  <a:gd name="T31" fmla="*/ 2147483646 h 80"/>
                  <a:gd name="T32" fmla="*/ 2147483646 w 47"/>
                  <a:gd name="T33" fmla="*/ 2147483646 h 80"/>
                  <a:gd name="T34" fmla="*/ 2147483646 w 47"/>
                  <a:gd name="T35" fmla="*/ 2147483646 h 80"/>
                  <a:gd name="T36" fmla="*/ 2147483646 w 47"/>
                  <a:gd name="T37" fmla="*/ 2147483646 h 80"/>
                  <a:gd name="T38" fmla="*/ 2147483646 w 47"/>
                  <a:gd name="T39" fmla="*/ 2147483646 h 80"/>
                  <a:gd name="T40" fmla="*/ 2147483646 w 47"/>
                  <a:gd name="T41" fmla="*/ 2147483646 h 80"/>
                  <a:gd name="T42" fmla="*/ 2147483646 w 47"/>
                  <a:gd name="T43" fmla="*/ 2147483646 h 80"/>
                  <a:gd name="T44" fmla="*/ 2147483646 w 47"/>
                  <a:gd name="T45" fmla="*/ 2147483646 h 80"/>
                  <a:gd name="T46" fmla="*/ 2147483646 w 47"/>
                  <a:gd name="T47" fmla="*/ 2147483646 h 80"/>
                  <a:gd name="T48" fmla="*/ 2147483646 w 47"/>
                  <a:gd name="T49" fmla="*/ 2147483646 h 80"/>
                  <a:gd name="T50" fmla="*/ 2147483646 w 47"/>
                  <a:gd name="T51" fmla="*/ 2147483646 h 80"/>
                  <a:gd name="T52" fmla="*/ 2147483646 w 47"/>
                  <a:gd name="T53" fmla="*/ 2147483646 h 80"/>
                  <a:gd name="T54" fmla="*/ 2147483646 w 47"/>
                  <a:gd name="T55" fmla="*/ 2147483646 h 80"/>
                  <a:gd name="T56" fmla="*/ 2147483646 w 47"/>
                  <a:gd name="T57" fmla="*/ 2147483646 h 80"/>
                  <a:gd name="T58" fmla="*/ 2147483646 w 47"/>
                  <a:gd name="T59" fmla="*/ 2147483646 h 80"/>
                  <a:gd name="T60" fmla="*/ 2147483646 w 47"/>
                  <a:gd name="T61" fmla="*/ 2147483646 h 80"/>
                  <a:gd name="T62" fmla="*/ 2147483646 w 47"/>
                  <a:gd name="T63" fmla="*/ 2147483646 h 80"/>
                  <a:gd name="T64" fmla="*/ 2147483646 w 47"/>
                  <a:gd name="T65" fmla="*/ 2147483646 h 80"/>
                  <a:gd name="T66" fmla="*/ 2147483646 w 47"/>
                  <a:gd name="T67" fmla="*/ 2147483646 h 80"/>
                  <a:gd name="T68" fmla="*/ 2147483646 w 47"/>
                  <a:gd name="T69" fmla="*/ 2147483646 h 80"/>
                  <a:gd name="T70" fmla="*/ 2147483646 w 47"/>
                  <a:gd name="T71" fmla="*/ 2147483646 h 80"/>
                  <a:gd name="T72" fmla="*/ 2147483646 w 47"/>
                  <a:gd name="T73" fmla="*/ 2147483646 h 80"/>
                  <a:gd name="T74" fmla="*/ 2147483646 w 47"/>
                  <a:gd name="T75" fmla="*/ 2147483646 h 80"/>
                  <a:gd name="T76" fmla="*/ 2147483646 w 47"/>
                  <a:gd name="T77" fmla="*/ 2147483646 h 80"/>
                  <a:gd name="T78" fmla="*/ 2147483646 w 47"/>
                  <a:gd name="T79" fmla="*/ 2147483646 h 80"/>
                  <a:gd name="T80" fmla="*/ 2147483646 w 47"/>
                  <a:gd name="T81" fmla="*/ 2147483646 h 80"/>
                  <a:gd name="T82" fmla="*/ 2147483646 w 47"/>
                  <a:gd name="T83" fmla="*/ 2147483646 h 80"/>
                  <a:gd name="T84" fmla="*/ 2147483646 w 47"/>
                  <a:gd name="T85" fmla="*/ 2147483646 h 80"/>
                  <a:gd name="T86" fmla="*/ 2147483646 w 47"/>
                  <a:gd name="T87" fmla="*/ 2147483646 h 80"/>
                  <a:gd name="T88" fmla="*/ 2147483646 w 47"/>
                  <a:gd name="T89" fmla="*/ 2147483646 h 80"/>
                  <a:gd name="T90" fmla="*/ 2147483646 w 47"/>
                  <a:gd name="T91" fmla="*/ 2147483646 h 80"/>
                  <a:gd name="T92" fmla="*/ 2147483646 w 47"/>
                  <a:gd name="T93" fmla="*/ 2147483646 h 80"/>
                  <a:gd name="T94" fmla="*/ 2147483646 w 47"/>
                  <a:gd name="T95" fmla="*/ 2147483646 h 80"/>
                  <a:gd name="T96" fmla="*/ 2147483646 w 47"/>
                  <a:gd name="T97" fmla="*/ 2147483646 h 80"/>
                  <a:gd name="T98" fmla="*/ 2147483646 w 47"/>
                  <a:gd name="T99" fmla="*/ 2147483646 h 80"/>
                  <a:gd name="T100" fmla="*/ 2147483646 w 47"/>
                  <a:gd name="T101" fmla="*/ 2147483646 h 80"/>
                  <a:gd name="T102" fmla="*/ 2147483646 w 47"/>
                  <a:gd name="T103" fmla="*/ 2147483646 h 80"/>
                  <a:gd name="T104" fmla="*/ 2147483646 w 47"/>
                  <a:gd name="T105" fmla="*/ 0 h 80"/>
                  <a:gd name="T106" fmla="*/ 2147483646 w 47"/>
                  <a:gd name="T107" fmla="*/ 2147483646 h 80"/>
                  <a:gd name="T108" fmla="*/ 2147483646 w 47"/>
                  <a:gd name="T109" fmla="*/ 2147483646 h 8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47" h="80">
                    <a:moveTo>
                      <a:pt x="47" y="59"/>
                    </a:moveTo>
                    <a:cubicBezTo>
                      <a:pt x="47" y="52"/>
                      <a:pt x="47" y="52"/>
                      <a:pt x="39" y="51"/>
                    </a:cubicBezTo>
                    <a:cubicBezTo>
                      <a:pt x="38" y="48"/>
                      <a:pt x="37" y="44"/>
                      <a:pt x="37" y="40"/>
                    </a:cubicBezTo>
                    <a:cubicBezTo>
                      <a:pt x="36" y="34"/>
                      <a:pt x="35" y="28"/>
                      <a:pt x="32" y="23"/>
                    </a:cubicBezTo>
                    <a:cubicBezTo>
                      <a:pt x="29" y="20"/>
                      <a:pt x="27" y="18"/>
                      <a:pt x="23" y="19"/>
                    </a:cubicBezTo>
                    <a:cubicBezTo>
                      <a:pt x="20" y="19"/>
                      <a:pt x="17" y="19"/>
                      <a:pt x="14" y="19"/>
                    </a:cubicBezTo>
                    <a:cubicBezTo>
                      <a:pt x="10" y="18"/>
                      <a:pt x="8" y="20"/>
                      <a:pt x="6" y="23"/>
                    </a:cubicBezTo>
                    <a:cubicBezTo>
                      <a:pt x="1" y="29"/>
                      <a:pt x="0" y="36"/>
                      <a:pt x="0" y="44"/>
                    </a:cubicBezTo>
                    <a:cubicBezTo>
                      <a:pt x="0" y="46"/>
                      <a:pt x="0" y="49"/>
                      <a:pt x="3" y="49"/>
                    </a:cubicBezTo>
                    <a:cubicBezTo>
                      <a:pt x="6" y="49"/>
                      <a:pt x="6" y="46"/>
                      <a:pt x="6" y="44"/>
                    </a:cubicBezTo>
                    <a:cubicBezTo>
                      <a:pt x="6" y="41"/>
                      <a:pt x="6" y="39"/>
                      <a:pt x="7" y="36"/>
                    </a:cubicBezTo>
                    <a:cubicBezTo>
                      <a:pt x="7" y="34"/>
                      <a:pt x="8" y="32"/>
                      <a:pt x="8" y="29"/>
                    </a:cubicBezTo>
                    <a:cubicBezTo>
                      <a:pt x="9" y="29"/>
                      <a:pt x="9" y="30"/>
                      <a:pt x="9" y="30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60"/>
                      <a:pt x="9" y="73"/>
                    </a:cubicBezTo>
                    <a:cubicBezTo>
                      <a:pt x="9" y="78"/>
                      <a:pt x="11" y="80"/>
                      <a:pt x="13" y="80"/>
                    </a:cubicBezTo>
                    <a:cubicBezTo>
                      <a:pt x="17" y="80"/>
                      <a:pt x="18" y="78"/>
                      <a:pt x="18" y="73"/>
                    </a:cubicBezTo>
                    <a:cubicBezTo>
                      <a:pt x="18" y="66"/>
                      <a:pt x="18" y="58"/>
                      <a:pt x="18" y="51"/>
                    </a:cubicBezTo>
                    <a:cubicBezTo>
                      <a:pt x="18" y="50"/>
                      <a:pt x="18" y="49"/>
                      <a:pt x="18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9"/>
                      <a:pt x="19" y="50"/>
                      <a:pt x="19" y="51"/>
                    </a:cubicBezTo>
                    <a:cubicBezTo>
                      <a:pt x="19" y="59"/>
                      <a:pt x="19" y="66"/>
                      <a:pt x="19" y="73"/>
                    </a:cubicBezTo>
                    <a:cubicBezTo>
                      <a:pt x="19" y="74"/>
                      <a:pt x="19" y="76"/>
                      <a:pt x="20" y="77"/>
                    </a:cubicBezTo>
                    <a:cubicBezTo>
                      <a:pt x="21" y="78"/>
                      <a:pt x="23" y="79"/>
                      <a:pt x="24" y="79"/>
                    </a:cubicBezTo>
                    <a:cubicBezTo>
                      <a:pt x="25" y="79"/>
                      <a:pt x="27" y="78"/>
                      <a:pt x="28" y="76"/>
                    </a:cubicBezTo>
                    <a:cubicBezTo>
                      <a:pt x="28" y="75"/>
                      <a:pt x="28" y="73"/>
                      <a:pt x="28" y="72"/>
                    </a:cubicBezTo>
                    <a:cubicBezTo>
                      <a:pt x="27" y="72"/>
                      <a:pt x="26" y="72"/>
                      <a:pt x="25" y="72"/>
                    </a:cubicBezTo>
                    <a:cubicBezTo>
                      <a:pt x="22" y="72"/>
                      <a:pt x="20" y="71"/>
                      <a:pt x="21" y="68"/>
                    </a:cubicBezTo>
                    <a:cubicBezTo>
                      <a:pt x="21" y="64"/>
                      <a:pt x="21" y="61"/>
                      <a:pt x="21" y="58"/>
                    </a:cubicBezTo>
                    <a:cubicBezTo>
                      <a:pt x="21" y="50"/>
                      <a:pt x="20" y="51"/>
                      <a:pt x="27" y="51"/>
                    </a:cubicBezTo>
                    <a:cubicBezTo>
                      <a:pt x="27" y="51"/>
                      <a:pt x="27" y="51"/>
                      <a:pt x="28" y="5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31" y="37"/>
                      <a:pt x="33" y="44"/>
                      <a:pt x="29" y="52"/>
                    </a:cubicBezTo>
                    <a:cubicBezTo>
                      <a:pt x="28" y="52"/>
                      <a:pt x="27" y="52"/>
                      <a:pt x="26" y="52"/>
                    </a:cubicBezTo>
                    <a:cubicBezTo>
                      <a:pt x="22" y="51"/>
                      <a:pt x="21" y="52"/>
                      <a:pt x="21" y="56"/>
                    </a:cubicBezTo>
                    <a:cubicBezTo>
                      <a:pt x="22" y="60"/>
                      <a:pt x="21" y="64"/>
                      <a:pt x="21" y="68"/>
                    </a:cubicBezTo>
                    <a:cubicBezTo>
                      <a:pt x="21" y="70"/>
                      <a:pt x="22" y="71"/>
                      <a:pt x="24" y="71"/>
                    </a:cubicBezTo>
                    <a:cubicBezTo>
                      <a:pt x="31" y="71"/>
                      <a:pt x="38" y="71"/>
                      <a:pt x="44" y="71"/>
                    </a:cubicBezTo>
                    <a:cubicBezTo>
                      <a:pt x="46" y="71"/>
                      <a:pt x="47" y="70"/>
                      <a:pt x="47" y="68"/>
                    </a:cubicBezTo>
                    <a:cubicBezTo>
                      <a:pt x="47" y="65"/>
                      <a:pt x="47" y="62"/>
                      <a:pt x="47" y="59"/>
                    </a:cubicBezTo>
                    <a:close/>
                    <a:moveTo>
                      <a:pt x="19" y="43"/>
                    </a:moveTo>
                    <a:cubicBezTo>
                      <a:pt x="13" y="37"/>
                      <a:pt x="18" y="31"/>
                      <a:pt x="17" y="25"/>
                    </a:cubicBezTo>
                    <a:cubicBezTo>
                      <a:pt x="18" y="25"/>
                      <a:pt x="20" y="26"/>
                      <a:pt x="20" y="26"/>
                    </a:cubicBezTo>
                    <a:cubicBezTo>
                      <a:pt x="21" y="30"/>
                      <a:pt x="22" y="34"/>
                      <a:pt x="22" y="38"/>
                    </a:cubicBezTo>
                    <a:cubicBezTo>
                      <a:pt x="22" y="40"/>
                      <a:pt x="20" y="41"/>
                      <a:pt x="19" y="43"/>
                    </a:cubicBezTo>
                    <a:close/>
                    <a:moveTo>
                      <a:pt x="31" y="51"/>
                    </a:moveTo>
                    <a:cubicBezTo>
                      <a:pt x="31" y="51"/>
                      <a:pt x="30" y="51"/>
                      <a:pt x="30" y="50"/>
                    </a:cubicBezTo>
                    <a:cubicBezTo>
                      <a:pt x="31" y="50"/>
                      <a:pt x="32" y="49"/>
                      <a:pt x="33" y="49"/>
                    </a:cubicBezTo>
                    <a:cubicBezTo>
                      <a:pt x="34" y="50"/>
                      <a:pt x="38" y="47"/>
                      <a:pt x="38" y="51"/>
                    </a:cubicBezTo>
                    <a:lnTo>
                      <a:pt x="31" y="51"/>
                    </a:lnTo>
                    <a:close/>
                    <a:moveTo>
                      <a:pt x="19" y="16"/>
                    </a:moveTo>
                    <a:cubicBezTo>
                      <a:pt x="23" y="16"/>
                      <a:pt x="26" y="12"/>
                      <a:pt x="26" y="8"/>
                    </a:cubicBezTo>
                    <a:cubicBezTo>
                      <a:pt x="26" y="4"/>
                      <a:pt x="23" y="0"/>
                      <a:pt x="19" y="0"/>
                    </a:cubicBezTo>
                    <a:cubicBezTo>
                      <a:pt x="15" y="0"/>
                      <a:pt x="11" y="4"/>
                      <a:pt x="11" y="8"/>
                    </a:cubicBezTo>
                    <a:cubicBezTo>
                      <a:pt x="11" y="13"/>
                      <a:pt x="15" y="16"/>
                      <a:pt x="19" y="16"/>
                    </a:cubicBezTo>
                    <a:close/>
                  </a:path>
                </a:pathLst>
              </a:custGeom>
              <a:solidFill>
                <a:srgbClr val="2239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1200">
                  <a:solidFill>
                    <a:srgbClr val="0F5494"/>
                  </a:solidFill>
                  <a:latin typeface="Verdana" panose="020B0604030504040204" pitchFamily="34" charset="0"/>
                  <a:ea typeface="Arial Unicode MS" pitchFamily="34" charset="-128"/>
                  <a:cs typeface="+mn-cs"/>
                </a:endParaRPr>
              </a:p>
            </p:txBody>
          </p:sp>
        </p:grpSp>
        <p:grpSp>
          <p:nvGrpSpPr>
            <p:cNvPr id="44068" name="Group 1316"/>
            <p:cNvGrpSpPr>
              <a:grpSpLocks/>
            </p:cNvGrpSpPr>
            <p:nvPr/>
          </p:nvGrpSpPr>
          <p:grpSpPr bwMode="auto">
            <a:xfrm>
              <a:off x="321" y="1761"/>
              <a:ext cx="295" cy="293"/>
              <a:chOff x="1454" y="3170"/>
              <a:chExt cx="295" cy="293"/>
            </a:xfrm>
          </p:grpSpPr>
          <p:sp>
            <p:nvSpPr>
              <p:cNvPr id="44069" name="Oval 848"/>
              <p:cNvSpPr>
                <a:spLocks noChangeArrowheads="1"/>
              </p:cNvSpPr>
              <p:nvPr/>
            </p:nvSpPr>
            <p:spPr bwMode="gray">
              <a:xfrm>
                <a:off x="1454" y="3170"/>
                <a:ext cx="295" cy="293"/>
              </a:xfrm>
              <a:prstGeom prst="ellipse">
                <a:avLst/>
              </a:prstGeom>
              <a:solidFill>
                <a:srgbClr val="FBDB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  <a:defRPr/>
                </a:pPr>
                <a:endParaRPr lang="en-US" altLang="en-US" sz="1200">
                  <a:solidFill>
                    <a:srgbClr val="0F5494"/>
                  </a:solidFill>
                  <a:cs typeface="+mn-cs"/>
                </a:endParaRPr>
              </a:p>
            </p:txBody>
          </p:sp>
          <p:grpSp>
            <p:nvGrpSpPr>
              <p:cNvPr id="44070" name="Group 1315"/>
              <p:cNvGrpSpPr>
                <a:grpSpLocks/>
              </p:cNvGrpSpPr>
              <p:nvPr/>
            </p:nvGrpSpPr>
            <p:grpSpPr bwMode="auto">
              <a:xfrm>
                <a:off x="1530" y="3241"/>
                <a:ext cx="144" cy="151"/>
                <a:chOff x="2226" y="2869"/>
                <a:chExt cx="144" cy="151"/>
              </a:xfrm>
            </p:grpSpPr>
            <p:sp>
              <p:nvSpPr>
                <p:cNvPr id="44072" name="Freeform 849"/>
                <p:cNvSpPr>
                  <a:spLocks/>
                </p:cNvSpPr>
                <p:nvPr/>
              </p:nvSpPr>
              <p:spPr bwMode="gray">
                <a:xfrm>
                  <a:off x="2250" y="2900"/>
                  <a:ext cx="40" cy="47"/>
                </a:xfrm>
                <a:custGeom>
                  <a:avLst/>
                  <a:gdLst>
                    <a:gd name="T0" fmla="*/ 2147483646 w 17"/>
                    <a:gd name="T1" fmla="*/ 2147483646 h 20"/>
                    <a:gd name="T2" fmla="*/ 2147483646 w 17"/>
                    <a:gd name="T3" fmla="*/ 2147483646 h 20"/>
                    <a:gd name="T4" fmla="*/ 2147483646 w 17"/>
                    <a:gd name="T5" fmla="*/ 2147483646 h 20"/>
                    <a:gd name="T6" fmla="*/ 0 w 17"/>
                    <a:gd name="T7" fmla="*/ 2147483646 h 20"/>
                    <a:gd name="T8" fmla="*/ 0 w 17"/>
                    <a:gd name="T9" fmla="*/ 2147483646 h 20"/>
                    <a:gd name="T10" fmla="*/ 2147483646 w 17"/>
                    <a:gd name="T11" fmla="*/ 0 h 20"/>
                    <a:gd name="T12" fmla="*/ 2147483646 w 17"/>
                    <a:gd name="T13" fmla="*/ 0 h 20"/>
                    <a:gd name="T14" fmla="*/ 2147483646 w 17"/>
                    <a:gd name="T15" fmla="*/ 2147483646 h 20"/>
                    <a:gd name="T16" fmla="*/ 2147483646 w 17"/>
                    <a:gd name="T17" fmla="*/ 2147483646 h 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20">
                      <a:moveTo>
                        <a:pt x="17" y="18"/>
                      </a:moveTo>
                      <a:cubicBezTo>
                        <a:pt x="17" y="19"/>
                        <a:pt x="16" y="20"/>
                        <a:pt x="15" y="20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1" y="20"/>
                        <a:pt x="0" y="19"/>
                        <a:pt x="0" y="18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6" y="0"/>
                        <a:pt x="17" y="1"/>
                        <a:pt x="17" y="1"/>
                      </a:cubicBezTo>
                      <a:lnTo>
                        <a:pt x="17" y="18"/>
                      </a:lnTo>
                      <a:close/>
                    </a:path>
                  </a:pathLst>
                </a:custGeom>
                <a:solidFill>
                  <a:srgbClr val="2239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1200">
                    <a:solidFill>
                      <a:srgbClr val="0F5494"/>
                    </a:solidFill>
                    <a:latin typeface="Verdana" panose="020B0604030504040204" pitchFamily="34" charset="0"/>
                    <a:ea typeface="Arial Unicode MS" pitchFamily="34" charset="-128"/>
                    <a:cs typeface="+mn-cs"/>
                  </a:endParaRPr>
                </a:p>
              </p:txBody>
            </p:sp>
            <p:sp>
              <p:nvSpPr>
                <p:cNvPr id="44073" name="Freeform 850"/>
                <p:cNvSpPr>
                  <a:spLocks/>
                </p:cNvSpPr>
                <p:nvPr/>
              </p:nvSpPr>
              <p:spPr bwMode="gray">
                <a:xfrm>
                  <a:off x="2257" y="2869"/>
                  <a:ext cx="26" cy="40"/>
                </a:xfrm>
                <a:custGeom>
                  <a:avLst/>
                  <a:gdLst>
                    <a:gd name="T0" fmla="*/ 2147483646 w 11"/>
                    <a:gd name="T1" fmla="*/ 2147483646 h 17"/>
                    <a:gd name="T2" fmla="*/ 2147483646 w 11"/>
                    <a:gd name="T3" fmla="*/ 2147483646 h 17"/>
                    <a:gd name="T4" fmla="*/ 2147483646 w 11"/>
                    <a:gd name="T5" fmla="*/ 2147483646 h 17"/>
                    <a:gd name="T6" fmla="*/ 0 w 11"/>
                    <a:gd name="T7" fmla="*/ 2147483646 h 17"/>
                    <a:gd name="T8" fmla="*/ 0 w 11"/>
                    <a:gd name="T9" fmla="*/ 2147483646 h 17"/>
                    <a:gd name="T10" fmla="*/ 2147483646 w 11"/>
                    <a:gd name="T11" fmla="*/ 0 h 17"/>
                    <a:gd name="T12" fmla="*/ 2147483646 w 11"/>
                    <a:gd name="T13" fmla="*/ 0 h 17"/>
                    <a:gd name="T14" fmla="*/ 2147483646 w 11"/>
                    <a:gd name="T15" fmla="*/ 2147483646 h 17"/>
                    <a:gd name="T16" fmla="*/ 2147483646 w 11"/>
                    <a:gd name="T17" fmla="*/ 2147483646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1" h="17">
                      <a:moveTo>
                        <a:pt x="11" y="15"/>
                      </a:moveTo>
                      <a:cubicBezTo>
                        <a:pt x="11" y="16"/>
                        <a:pt x="10" y="17"/>
                        <a:pt x="9" y="17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1" y="17"/>
                        <a:pt x="0" y="16"/>
                        <a:pt x="0" y="15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0" y="0"/>
                        <a:pt x="11" y="1"/>
                        <a:pt x="11" y="2"/>
                      </a:cubicBezTo>
                      <a:lnTo>
                        <a:pt x="11" y="15"/>
                      </a:lnTo>
                      <a:close/>
                    </a:path>
                  </a:pathLst>
                </a:custGeom>
                <a:solidFill>
                  <a:srgbClr val="2239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1200">
                    <a:solidFill>
                      <a:srgbClr val="0F5494"/>
                    </a:solidFill>
                    <a:latin typeface="Verdana" panose="020B0604030504040204" pitchFamily="34" charset="0"/>
                    <a:ea typeface="Arial Unicode MS" pitchFamily="34" charset="-128"/>
                    <a:cs typeface="+mn-cs"/>
                  </a:endParaRPr>
                </a:p>
              </p:txBody>
            </p:sp>
            <p:sp>
              <p:nvSpPr>
                <p:cNvPr id="44074" name="Freeform 851"/>
                <p:cNvSpPr>
                  <a:spLocks/>
                </p:cNvSpPr>
                <p:nvPr/>
              </p:nvSpPr>
              <p:spPr bwMode="gray">
                <a:xfrm>
                  <a:off x="2262" y="2935"/>
                  <a:ext cx="16" cy="21"/>
                </a:xfrm>
                <a:custGeom>
                  <a:avLst/>
                  <a:gdLst>
                    <a:gd name="T0" fmla="*/ 0 w 7"/>
                    <a:gd name="T1" fmla="*/ 2147483646 h 9"/>
                    <a:gd name="T2" fmla="*/ 2147483646 w 7"/>
                    <a:gd name="T3" fmla="*/ 2147483646 h 9"/>
                    <a:gd name="T4" fmla="*/ 2147483646 w 7"/>
                    <a:gd name="T5" fmla="*/ 2147483646 h 9"/>
                    <a:gd name="T6" fmla="*/ 2147483646 w 7"/>
                    <a:gd name="T7" fmla="*/ 2147483646 h 9"/>
                    <a:gd name="T8" fmla="*/ 2147483646 w 7"/>
                    <a:gd name="T9" fmla="*/ 2147483646 h 9"/>
                    <a:gd name="T10" fmla="*/ 2147483646 w 7"/>
                    <a:gd name="T11" fmla="*/ 0 h 9"/>
                    <a:gd name="T12" fmla="*/ 2147483646 w 7"/>
                    <a:gd name="T13" fmla="*/ 0 h 9"/>
                    <a:gd name="T14" fmla="*/ 0 w 7"/>
                    <a:gd name="T15" fmla="*/ 2147483646 h 9"/>
                    <a:gd name="T16" fmla="*/ 0 w 7"/>
                    <a:gd name="T17" fmla="*/ 2147483646 h 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" h="9">
                      <a:moveTo>
                        <a:pt x="0" y="8"/>
                      </a:moveTo>
                      <a:cubicBezTo>
                        <a:pt x="0" y="9"/>
                        <a:pt x="1" y="9"/>
                        <a:pt x="1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9"/>
                        <a:pt x="7" y="9"/>
                        <a:pt x="7" y="8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6" y="0"/>
                        <a:pt x="6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2239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1200">
                    <a:solidFill>
                      <a:srgbClr val="0F5494"/>
                    </a:solidFill>
                    <a:latin typeface="Verdana" panose="020B0604030504040204" pitchFamily="34" charset="0"/>
                    <a:ea typeface="Arial Unicode MS" pitchFamily="34" charset="-128"/>
                    <a:cs typeface="+mn-cs"/>
                  </a:endParaRPr>
                </a:p>
              </p:txBody>
            </p:sp>
            <p:sp>
              <p:nvSpPr>
                <p:cNvPr id="44075" name="Freeform 852"/>
                <p:cNvSpPr>
                  <a:spLocks/>
                </p:cNvSpPr>
                <p:nvPr/>
              </p:nvSpPr>
              <p:spPr bwMode="gray">
                <a:xfrm>
                  <a:off x="2226" y="2980"/>
                  <a:ext cx="144" cy="40"/>
                </a:xfrm>
                <a:custGeom>
                  <a:avLst/>
                  <a:gdLst>
                    <a:gd name="T0" fmla="*/ 2147483646 w 61"/>
                    <a:gd name="T1" fmla="*/ 2147483646 h 17"/>
                    <a:gd name="T2" fmla="*/ 2147483646 w 61"/>
                    <a:gd name="T3" fmla="*/ 2147483646 h 17"/>
                    <a:gd name="T4" fmla="*/ 2147483646 w 61"/>
                    <a:gd name="T5" fmla="*/ 0 h 17"/>
                    <a:gd name="T6" fmla="*/ 2147483646 w 61"/>
                    <a:gd name="T7" fmla="*/ 2147483646 h 17"/>
                    <a:gd name="T8" fmla="*/ 2147483646 w 61"/>
                    <a:gd name="T9" fmla="*/ 2147483646 h 17"/>
                    <a:gd name="T10" fmla="*/ 0 w 61"/>
                    <a:gd name="T11" fmla="*/ 2147483646 h 17"/>
                    <a:gd name="T12" fmla="*/ 0 w 61"/>
                    <a:gd name="T13" fmla="*/ 2147483646 h 17"/>
                    <a:gd name="T14" fmla="*/ 2147483646 w 61"/>
                    <a:gd name="T15" fmla="*/ 2147483646 h 17"/>
                    <a:gd name="T16" fmla="*/ 2147483646 w 61"/>
                    <a:gd name="T17" fmla="*/ 2147483646 h 17"/>
                    <a:gd name="T18" fmla="*/ 2147483646 w 61"/>
                    <a:gd name="T19" fmla="*/ 2147483646 h 17"/>
                    <a:gd name="T20" fmla="*/ 2147483646 w 61"/>
                    <a:gd name="T21" fmla="*/ 2147483646 h 17"/>
                    <a:gd name="T22" fmla="*/ 2147483646 w 61"/>
                    <a:gd name="T23" fmla="*/ 2147483646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1" h="17">
                      <a:moveTo>
                        <a:pt x="60" y="8"/>
                      </a:moveTo>
                      <a:cubicBezTo>
                        <a:pt x="56" y="8"/>
                        <a:pt x="56" y="8"/>
                        <a:pt x="56" y="8"/>
                      </a:cubicBezTo>
                      <a:cubicBezTo>
                        <a:pt x="55" y="4"/>
                        <a:pt x="48" y="0"/>
                        <a:pt x="40" y="0"/>
                      </a:cubicBezTo>
                      <a:cubicBezTo>
                        <a:pt x="31" y="0"/>
                        <a:pt x="24" y="4"/>
                        <a:pt x="23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0" y="8"/>
                        <a:pt x="0" y="9"/>
                        <a:pt x="0" y="10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7"/>
                        <a:pt x="0" y="17"/>
                        <a:pt x="1" y="17"/>
                      </a:cubicBezTo>
                      <a:cubicBezTo>
                        <a:pt x="60" y="17"/>
                        <a:pt x="60" y="17"/>
                        <a:pt x="60" y="17"/>
                      </a:cubicBezTo>
                      <a:cubicBezTo>
                        <a:pt x="60" y="17"/>
                        <a:pt x="61" y="17"/>
                        <a:pt x="61" y="16"/>
                      </a:cubicBezTo>
                      <a:cubicBezTo>
                        <a:pt x="61" y="10"/>
                        <a:pt x="61" y="10"/>
                        <a:pt x="61" y="10"/>
                      </a:cubicBezTo>
                      <a:cubicBezTo>
                        <a:pt x="61" y="9"/>
                        <a:pt x="60" y="8"/>
                        <a:pt x="60" y="8"/>
                      </a:cubicBezTo>
                    </a:path>
                  </a:pathLst>
                </a:custGeom>
                <a:solidFill>
                  <a:srgbClr val="2239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1200">
                    <a:solidFill>
                      <a:srgbClr val="0F5494"/>
                    </a:solidFill>
                    <a:latin typeface="Verdana" panose="020B0604030504040204" pitchFamily="34" charset="0"/>
                    <a:ea typeface="Arial Unicode MS" pitchFamily="34" charset="-128"/>
                    <a:cs typeface="+mn-cs"/>
                  </a:endParaRPr>
                </a:p>
              </p:txBody>
            </p:sp>
            <p:sp>
              <p:nvSpPr>
                <p:cNvPr id="44076" name="Freeform 853"/>
                <p:cNvSpPr>
                  <a:spLocks/>
                </p:cNvSpPr>
                <p:nvPr/>
              </p:nvSpPr>
              <p:spPr bwMode="gray">
                <a:xfrm>
                  <a:off x="2238" y="2914"/>
                  <a:ext cx="106" cy="64"/>
                </a:xfrm>
                <a:custGeom>
                  <a:avLst/>
                  <a:gdLst>
                    <a:gd name="T0" fmla="*/ 2147483646 w 45"/>
                    <a:gd name="T1" fmla="*/ 2147483646 h 27"/>
                    <a:gd name="T2" fmla="*/ 2147483646 w 45"/>
                    <a:gd name="T3" fmla="*/ 2147483646 h 27"/>
                    <a:gd name="T4" fmla="*/ 2147483646 w 45"/>
                    <a:gd name="T5" fmla="*/ 0 h 27"/>
                    <a:gd name="T6" fmla="*/ 2147483646 w 45"/>
                    <a:gd name="T7" fmla="*/ 0 h 27"/>
                    <a:gd name="T8" fmla="*/ 2147483646 w 45"/>
                    <a:gd name="T9" fmla="*/ 2147483646 h 27"/>
                    <a:gd name="T10" fmla="*/ 2147483646 w 45"/>
                    <a:gd name="T11" fmla="*/ 2147483646 h 27"/>
                    <a:gd name="T12" fmla="*/ 2147483646 w 45"/>
                    <a:gd name="T13" fmla="*/ 2147483646 h 27"/>
                    <a:gd name="T14" fmla="*/ 0 w 45"/>
                    <a:gd name="T15" fmla="*/ 2147483646 h 27"/>
                    <a:gd name="T16" fmla="*/ 0 w 45"/>
                    <a:gd name="T17" fmla="*/ 2147483646 h 27"/>
                    <a:gd name="T18" fmla="*/ 2147483646 w 45"/>
                    <a:gd name="T19" fmla="*/ 2147483646 h 27"/>
                    <a:gd name="T20" fmla="*/ 2147483646 w 45"/>
                    <a:gd name="T21" fmla="*/ 2147483646 h 27"/>
                    <a:gd name="T22" fmla="*/ 2147483646 w 45"/>
                    <a:gd name="T23" fmla="*/ 2147483646 h 27"/>
                    <a:gd name="T24" fmla="*/ 2147483646 w 45"/>
                    <a:gd name="T25" fmla="*/ 2147483646 h 27"/>
                    <a:gd name="T26" fmla="*/ 2147483646 w 45"/>
                    <a:gd name="T27" fmla="*/ 2147483646 h 27"/>
                    <a:gd name="T28" fmla="*/ 2147483646 w 45"/>
                    <a:gd name="T29" fmla="*/ 2147483646 h 2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5" h="27">
                      <a:moveTo>
                        <a:pt x="43" y="16"/>
                      </a:move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1" y="1"/>
                        <a:pt x="29" y="0"/>
                        <a:pt x="28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2"/>
                        <a:pt x="24" y="22"/>
                        <a:pt x="24" y="22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22"/>
                        <a:pt x="0" y="23"/>
                        <a:pt x="0" y="24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6"/>
                        <a:pt x="0" y="27"/>
                        <a:pt x="1" y="27"/>
                      </a:cubicBezTo>
                      <a:cubicBezTo>
                        <a:pt x="25" y="27"/>
                        <a:pt x="25" y="27"/>
                        <a:pt x="25" y="27"/>
                      </a:cubicBezTo>
                      <a:cubicBezTo>
                        <a:pt x="28" y="26"/>
                        <a:pt x="31" y="25"/>
                        <a:pt x="35" y="25"/>
                      </a:cubicBezTo>
                      <a:cubicBezTo>
                        <a:pt x="38" y="25"/>
                        <a:pt x="42" y="26"/>
                        <a:pt x="45" y="27"/>
                      </a:cubicBezTo>
                      <a:cubicBezTo>
                        <a:pt x="45" y="21"/>
                        <a:pt x="45" y="21"/>
                        <a:pt x="45" y="21"/>
                      </a:cubicBezTo>
                      <a:cubicBezTo>
                        <a:pt x="45" y="19"/>
                        <a:pt x="44" y="17"/>
                        <a:pt x="43" y="16"/>
                      </a:cubicBezTo>
                    </a:path>
                  </a:pathLst>
                </a:custGeom>
                <a:solidFill>
                  <a:srgbClr val="2239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1200">
                    <a:solidFill>
                      <a:srgbClr val="0F5494"/>
                    </a:solidFill>
                    <a:latin typeface="Verdana" panose="020B0604030504040204" pitchFamily="34" charset="0"/>
                    <a:ea typeface="Arial Unicode MS" pitchFamily="34" charset="-128"/>
                    <a:cs typeface="+mn-cs"/>
                  </a:endParaRPr>
                </a:p>
              </p:txBody>
            </p:sp>
          </p:grpSp>
          <p:sp>
            <p:nvSpPr>
              <p:cNvPr id="44071" name="Oval 1314"/>
              <p:cNvSpPr>
                <a:spLocks noChangeArrowheads="1"/>
              </p:cNvSpPr>
              <p:nvPr/>
            </p:nvSpPr>
            <p:spPr bwMode="gray">
              <a:xfrm>
                <a:off x="1454" y="3170"/>
                <a:ext cx="295" cy="293"/>
              </a:xfrm>
              <a:prstGeom prst="ellipse">
                <a:avLst/>
              </a:prstGeom>
              <a:noFill/>
              <a:ln w="41275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Arial Unicode MS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  <a:defRPr/>
                </a:pPr>
                <a:endParaRPr lang="en-US" altLang="en-US" sz="1200">
                  <a:solidFill>
                    <a:srgbClr val="0F5494"/>
                  </a:solidFill>
                  <a:cs typeface="+mn-cs"/>
                </a:endParaRPr>
              </a:p>
            </p:txBody>
          </p:sp>
        </p:grpSp>
      </p:grpSp>
      <p:sp>
        <p:nvSpPr>
          <p:cNvPr id="200798" name="Rectangle 94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fr-FR" sz="3400">
                <a:solidFill>
                  <a:srgbClr val="1B5D99"/>
                </a:solidFill>
                <a:sym typeface="Verdana" panose="020B0604030504040204" pitchFamily="34" charset="0"/>
              </a:rPr>
              <a:t>  11 </a:t>
            </a:r>
            <a:r>
              <a:rPr lang="en-GB" altLang="fr-FR" sz="3400" err="1">
                <a:solidFill>
                  <a:srgbClr val="1B5D99"/>
                </a:solidFill>
                <a:sym typeface="Verdana" panose="020B0604030504040204" pitchFamily="34" charset="0"/>
              </a:rPr>
              <a:t>objetivos</a:t>
            </a:r>
            <a:r>
              <a:rPr lang="en-GB" altLang="fr-FR" sz="3400">
                <a:solidFill>
                  <a:srgbClr val="1B5D99"/>
                </a:solidFill>
                <a:sym typeface="Verdana" panose="020B0604030504040204" pitchFamily="34" charset="0"/>
              </a:rPr>
              <a:t> </a:t>
            </a:r>
            <a:r>
              <a:rPr lang="en-GB" altLang="fr-FR" sz="3400" err="1">
                <a:solidFill>
                  <a:srgbClr val="1B5D99"/>
                </a:solidFill>
                <a:sym typeface="Verdana" panose="020B0604030504040204" pitchFamily="34" charset="0"/>
              </a:rPr>
              <a:t>temáticos</a:t>
            </a:r>
            <a:endParaRPr lang="en-GB" altLang="fr-FR" sz="3400">
              <a:solidFill>
                <a:srgbClr val="1B5D99"/>
              </a:solidFill>
              <a:sym typeface="Verdana" panose="020B0604030504040204" pitchFamily="34" charset="0"/>
            </a:endParaRPr>
          </a:p>
        </p:txBody>
      </p:sp>
      <p:sp>
        <p:nvSpPr>
          <p:cNvPr id="16426" name="Oval 42"/>
          <p:cNvSpPr>
            <a:spLocks noChangeArrowheads="1"/>
          </p:cNvSpPr>
          <p:nvPr/>
        </p:nvSpPr>
        <p:spPr bwMode="gray">
          <a:xfrm>
            <a:off x="7015411" y="3031505"/>
            <a:ext cx="311150" cy="31115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76B043"/>
            </a:solidFill>
            <a:round/>
            <a:headEnd/>
            <a:tailEnd/>
          </a:ln>
        </p:spPr>
        <p:txBody>
          <a:bodyPr wrap="none" anchor="ctr"/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None/>
              <a:defRPr/>
            </a:pPr>
            <a:r>
              <a:rPr lang="en-GB" altLang="fr-FR" sz="1200" b="1">
                <a:solidFill>
                  <a:srgbClr val="76B043"/>
                </a:solidFill>
                <a:cs typeface="+mn-cs"/>
                <a:sym typeface="Verdana" panose="020B0604030504040204" pitchFamily="34" charset="0"/>
              </a:rPr>
              <a:t>5</a:t>
            </a:r>
          </a:p>
        </p:txBody>
      </p:sp>
      <p:sp>
        <p:nvSpPr>
          <p:cNvPr id="16427" name="Oval 43"/>
          <p:cNvSpPr>
            <a:spLocks noChangeArrowheads="1"/>
          </p:cNvSpPr>
          <p:nvPr/>
        </p:nvSpPr>
        <p:spPr bwMode="gray">
          <a:xfrm>
            <a:off x="7004298" y="3618880"/>
            <a:ext cx="311150" cy="31115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76B043"/>
            </a:solidFill>
            <a:round/>
            <a:headEnd/>
            <a:tailEnd/>
          </a:ln>
        </p:spPr>
        <p:txBody>
          <a:bodyPr wrap="none" anchor="ctr"/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None/>
              <a:defRPr/>
            </a:pPr>
            <a:r>
              <a:rPr lang="en-GB" altLang="fr-FR" sz="1200" b="1">
                <a:solidFill>
                  <a:srgbClr val="76B043"/>
                </a:solidFill>
                <a:cs typeface="+mn-cs"/>
                <a:sym typeface="Verdana" panose="020B0604030504040204" pitchFamily="34" charset="0"/>
              </a:rPr>
              <a:t>6</a:t>
            </a:r>
          </a:p>
        </p:txBody>
      </p:sp>
      <p:sp>
        <p:nvSpPr>
          <p:cNvPr id="16428" name="Oval 44"/>
          <p:cNvSpPr>
            <a:spLocks noChangeArrowheads="1"/>
          </p:cNvSpPr>
          <p:nvPr/>
        </p:nvSpPr>
        <p:spPr bwMode="gray">
          <a:xfrm>
            <a:off x="7004298" y="4180855"/>
            <a:ext cx="311150" cy="31115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76B043"/>
            </a:solidFill>
            <a:round/>
            <a:headEnd/>
            <a:tailEnd/>
          </a:ln>
        </p:spPr>
        <p:txBody>
          <a:bodyPr wrap="none" anchor="ctr"/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None/>
              <a:defRPr/>
            </a:pPr>
            <a:r>
              <a:rPr lang="en-GB" altLang="fr-FR" sz="1200" b="1">
                <a:solidFill>
                  <a:srgbClr val="76B043"/>
                </a:solidFill>
                <a:cs typeface="+mn-cs"/>
                <a:sym typeface="Verdana" panose="020B0604030504040204" pitchFamily="34" charset="0"/>
              </a:rPr>
              <a:t>7</a:t>
            </a:r>
          </a:p>
        </p:txBody>
      </p:sp>
      <p:sp>
        <p:nvSpPr>
          <p:cNvPr id="16422" name="Oval 38"/>
          <p:cNvSpPr>
            <a:spLocks noChangeArrowheads="1"/>
          </p:cNvSpPr>
          <p:nvPr/>
        </p:nvSpPr>
        <p:spPr bwMode="gray">
          <a:xfrm>
            <a:off x="4272211" y="2439368"/>
            <a:ext cx="311150" cy="31115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None/>
              <a:defRPr/>
            </a:pPr>
            <a:r>
              <a:rPr lang="en-GB" altLang="fr-FR" sz="1200" b="1">
                <a:solidFill>
                  <a:srgbClr val="FF9900"/>
                </a:solidFill>
                <a:cs typeface="+mn-cs"/>
                <a:sym typeface="Verdana" panose="020B0604030504040204" pitchFamily="34" charset="0"/>
              </a:rPr>
              <a:t>1</a:t>
            </a:r>
          </a:p>
        </p:txBody>
      </p:sp>
      <p:sp>
        <p:nvSpPr>
          <p:cNvPr id="16423" name="Oval 39"/>
          <p:cNvSpPr>
            <a:spLocks noChangeArrowheads="1"/>
          </p:cNvSpPr>
          <p:nvPr/>
        </p:nvSpPr>
        <p:spPr bwMode="gray">
          <a:xfrm>
            <a:off x="4272211" y="3010868"/>
            <a:ext cx="311150" cy="31115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None/>
              <a:defRPr/>
            </a:pPr>
            <a:r>
              <a:rPr lang="en-GB" altLang="fr-FR" sz="1200" b="1">
                <a:solidFill>
                  <a:srgbClr val="FF9900"/>
                </a:solidFill>
                <a:cs typeface="+mn-cs"/>
                <a:sym typeface="Verdana" panose="020B0604030504040204" pitchFamily="34" charset="0"/>
              </a:rPr>
              <a:t>2</a:t>
            </a:r>
          </a:p>
        </p:txBody>
      </p:sp>
      <p:sp>
        <p:nvSpPr>
          <p:cNvPr id="16424" name="Oval 40"/>
          <p:cNvSpPr>
            <a:spLocks noChangeArrowheads="1"/>
          </p:cNvSpPr>
          <p:nvPr/>
        </p:nvSpPr>
        <p:spPr bwMode="gray">
          <a:xfrm>
            <a:off x="4272211" y="3582368"/>
            <a:ext cx="311150" cy="31115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None/>
              <a:defRPr/>
            </a:pPr>
            <a:r>
              <a:rPr lang="en-GB" altLang="fr-FR" sz="1200" b="1">
                <a:solidFill>
                  <a:srgbClr val="FF9900"/>
                </a:solidFill>
                <a:cs typeface="+mn-cs"/>
                <a:sym typeface="Verdana" panose="020B0604030504040204" pitchFamily="34" charset="0"/>
              </a:rPr>
              <a:t>3</a:t>
            </a:r>
          </a:p>
        </p:txBody>
      </p:sp>
      <p:sp>
        <p:nvSpPr>
          <p:cNvPr id="16425" name="Oval 41"/>
          <p:cNvSpPr>
            <a:spLocks noChangeArrowheads="1"/>
          </p:cNvSpPr>
          <p:nvPr/>
        </p:nvSpPr>
        <p:spPr bwMode="gray">
          <a:xfrm>
            <a:off x="7004298" y="2445718"/>
            <a:ext cx="311150" cy="3111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None/>
              <a:defRPr/>
            </a:pPr>
            <a:r>
              <a:rPr lang="en-GB" altLang="fr-FR" sz="1200" b="1">
                <a:solidFill>
                  <a:srgbClr val="76B043"/>
                </a:solidFill>
                <a:cs typeface="+mn-cs"/>
                <a:sym typeface="Verdana" panose="020B0604030504040204" pitchFamily="34" charset="0"/>
              </a:rPr>
              <a:t>4</a:t>
            </a:r>
          </a:p>
        </p:txBody>
      </p:sp>
      <p:sp>
        <p:nvSpPr>
          <p:cNvPr id="16429" name="Oval 45"/>
          <p:cNvSpPr>
            <a:spLocks noChangeArrowheads="1"/>
          </p:cNvSpPr>
          <p:nvPr/>
        </p:nvSpPr>
        <p:spPr bwMode="gray">
          <a:xfrm>
            <a:off x="9747498" y="2439368"/>
            <a:ext cx="311150" cy="3111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None/>
              <a:defRPr/>
            </a:pPr>
            <a:r>
              <a:rPr lang="en-GB" altLang="fr-FR" sz="1200" b="1">
                <a:solidFill>
                  <a:srgbClr val="009FE3"/>
                </a:solidFill>
                <a:cs typeface="+mn-cs"/>
                <a:sym typeface="Verdana" panose="020B0604030504040204" pitchFamily="34" charset="0"/>
              </a:rPr>
              <a:t>8</a:t>
            </a:r>
          </a:p>
        </p:txBody>
      </p:sp>
      <p:sp>
        <p:nvSpPr>
          <p:cNvPr id="16430" name="Oval 46"/>
          <p:cNvSpPr>
            <a:spLocks noChangeArrowheads="1"/>
          </p:cNvSpPr>
          <p:nvPr/>
        </p:nvSpPr>
        <p:spPr bwMode="gray">
          <a:xfrm>
            <a:off x="9747498" y="3010868"/>
            <a:ext cx="311150" cy="3111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None/>
              <a:defRPr/>
            </a:pPr>
            <a:r>
              <a:rPr lang="en-GB" altLang="fr-FR" sz="1200" b="1">
                <a:solidFill>
                  <a:srgbClr val="009FE3"/>
                </a:solidFill>
                <a:cs typeface="+mn-cs"/>
                <a:sym typeface="Verdana" panose="020B0604030504040204" pitchFamily="34" charset="0"/>
              </a:rPr>
              <a:t>9</a:t>
            </a:r>
          </a:p>
        </p:txBody>
      </p:sp>
      <p:sp>
        <p:nvSpPr>
          <p:cNvPr id="16431" name="Oval 47"/>
          <p:cNvSpPr>
            <a:spLocks noChangeArrowheads="1"/>
          </p:cNvSpPr>
          <p:nvPr/>
        </p:nvSpPr>
        <p:spPr bwMode="gray">
          <a:xfrm>
            <a:off x="9747498" y="3582368"/>
            <a:ext cx="311150" cy="3111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None/>
              <a:defRPr/>
            </a:pPr>
            <a:r>
              <a:rPr lang="en-GB" altLang="fr-FR" sz="1200" b="1">
                <a:solidFill>
                  <a:srgbClr val="009FE3"/>
                </a:solidFill>
                <a:cs typeface="+mn-cs"/>
                <a:sym typeface="Verdana" panose="020B0604030504040204" pitchFamily="34" charset="0"/>
              </a:rPr>
              <a:t>10</a:t>
            </a:r>
          </a:p>
        </p:txBody>
      </p:sp>
      <p:sp>
        <p:nvSpPr>
          <p:cNvPr id="16432" name="Oval 48"/>
          <p:cNvSpPr>
            <a:spLocks noChangeArrowheads="1"/>
          </p:cNvSpPr>
          <p:nvPr/>
        </p:nvSpPr>
        <p:spPr bwMode="gray">
          <a:xfrm>
            <a:off x="9747498" y="4153868"/>
            <a:ext cx="311150" cy="3111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None/>
              <a:defRPr/>
            </a:pPr>
            <a:r>
              <a:rPr lang="en-GB" altLang="fr-FR" sz="1200" b="1">
                <a:solidFill>
                  <a:srgbClr val="009FE3"/>
                </a:solidFill>
                <a:cs typeface="+mn-cs"/>
                <a:sym typeface="Verdana" panose="020B060403050404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136794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911424" y="1185547"/>
            <a:ext cx="8393112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buSzPct val="100000"/>
              <a:defRPr sz="3400">
                <a:solidFill>
                  <a:srgbClr val="1B5D99"/>
                </a:solidFill>
                <a:latin typeface="+mj-lt"/>
                <a:ea typeface="+mj-ea"/>
                <a:cs typeface="+mj-cs"/>
              </a:defRPr>
            </a:lvl1pPr>
            <a:lvl2pPr>
              <a:lnSpc>
                <a:spcPct val="90000"/>
              </a:lnSpc>
              <a:buSzPct val="100000"/>
              <a:defRPr sz="40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buSzPct val="100000"/>
              <a:defRPr sz="40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buSzPct val="100000"/>
              <a:defRPr sz="40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buSzPct val="100000"/>
              <a:defRPr sz="4000">
                <a:solidFill>
                  <a:schemeClr val="tx2"/>
                </a:solidFill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defRPr sz="4000">
                <a:solidFill>
                  <a:schemeClr val="tx2"/>
                </a:solidFill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defRPr sz="4000">
                <a:solidFill>
                  <a:schemeClr val="tx2"/>
                </a:solidFill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defRPr sz="4000">
                <a:solidFill>
                  <a:schemeClr val="tx2"/>
                </a:solidFill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defRPr sz="4000">
                <a:solidFill>
                  <a:schemeClr val="tx2"/>
                </a:solidFill>
              </a:defRPr>
            </a:lvl9pPr>
          </a:lstStyle>
          <a:p>
            <a:r>
              <a:rPr lang="en-GB" altLang="fr-FR" err="1">
                <a:sym typeface="Verdana" panose="020B0604030504040204" pitchFamily="34" charset="0"/>
              </a:rPr>
              <a:t>Programas</a:t>
            </a:r>
            <a:r>
              <a:rPr lang="en-GB" altLang="fr-FR">
                <a:sym typeface="Verdana" panose="020B0604030504040204" pitchFamily="34" charset="0"/>
              </a:rPr>
              <a:t> </a:t>
            </a:r>
            <a:r>
              <a:rPr lang="en-GB" altLang="fr-FR" err="1">
                <a:sym typeface="Verdana" panose="020B0604030504040204" pitchFamily="34" charset="0"/>
              </a:rPr>
              <a:t>operativos</a:t>
            </a:r>
            <a:r>
              <a:rPr lang="en-GB" altLang="fr-FR">
                <a:sym typeface="Verdana" panose="020B0604030504040204" pitchFamily="34" charset="0"/>
              </a:rPr>
              <a:t> FEDER 2014-2020 </a:t>
            </a:r>
            <a:br>
              <a:rPr lang="en-GB" altLang="fr-FR">
                <a:sym typeface="Verdana" panose="020B0604030504040204" pitchFamily="34" charset="0"/>
              </a:rPr>
            </a:br>
            <a:endParaRPr lang="en-GB" altLang="fr-FR">
              <a:sym typeface="Verdana" panose="020B060403050404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100523"/>
              </p:ext>
            </p:extLst>
          </p:nvPr>
        </p:nvGraphicFramePr>
        <p:xfrm>
          <a:off x="2639616" y="1844824"/>
          <a:ext cx="3252341" cy="4681247"/>
        </p:xfrm>
        <a:graphic>
          <a:graphicData uri="http://schemas.openxmlformats.org/drawingml/2006/table">
            <a:tbl>
              <a:tblPr firstRow="1" firstCol="1" bandRow="1"/>
              <a:tblGrid>
                <a:gridCol w="26569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53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0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Andalucía</a:t>
                      </a:r>
                    </a:p>
                  </a:txBody>
                  <a:tcPr marL="60157" marR="6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3.200</a:t>
                      </a:r>
                    </a:p>
                  </a:txBody>
                  <a:tcPr marL="60157" marR="6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0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Aragón</a:t>
                      </a:r>
                    </a:p>
                  </a:txBody>
                  <a:tcPr marL="60157" marR="6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120</a:t>
                      </a:r>
                    </a:p>
                  </a:txBody>
                  <a:tcPr marL="60157" marR="6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0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Asturias</a:t>
                      </a:r>
                    </a:p>
                  </a:txBody>
                  <a:tcPr marL="60157" marR="6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264</a:t>
                      </a:r>
                    </a:p>
                  </a:txBody>
                  <a:tcPr marL="60157" marR="6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0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Baleares</a:t>
                      </a:r>
                    </a:p>
                  </a:txBody>
                  <a:tcPr marL="60157" marR="6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134</a:t>
                      </a:r>
                    </a:p>
                  </a:txBody>
                  <a:tcPr marL="60157" marR="6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0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Canarias</a:t>
                      </a:r>
                    </a:p>
                  </a:txBody>
                  <a:tcPr marL="60157" marR="6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1.037</a:t>
                      </a:r>
                    </a:p>
                  </a:txBody>
                  <a:tcPr marL="60157" marR="6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0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Cantabria</a:t>
                      </a:r>
                    </a:p>
                  </a:txBody>
                  <a:tcPr marL="60157" marR="6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56</a:t>
                      </a:r>
                    </a:p>
                  </a:txBody>
                  <a:tcPr marL="60157" marR="6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0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Castilla-La Mancha</a:t>
                      </a:r>
                    </a:p>
                  </a:txBody>
                  <a:tcPr marL="60157" marR="6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598</a:t>
                      </a:r>
                    </a:p>
                  </a:txBody>
                  <a:tcPr marL="60157" marR="6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0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Castilla y León</a:t>
                      </a:r>
                    </a:p>
                  </a:txBody>
                  <a:tcPr marL="60157" marR="6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335</a:t>
                      </a:r>
                    </a:p>
                  </a:txBody>
                  <a:tcPr marL="60157" marR="6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0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Cataluña</a:t>
                      </a:r>
                    </a:p>
                  </a:txBody>
                  <a:tcPr marL="60157" marR="6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836</a:t>
                      </a:r>
                    </a:p>
                  </a:txBody>
                  <a:tcPr marL="60157" marR="6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0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Ceuta</a:t>
                      </a:r>
                    </a:p>
                  </a:txBody>
                  <a:tcPr marL="60157" marR="6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45</a:t>
                      </a:r>
                    </a:p>
                  </a:txBody>
                  <a:tcPr marL="60157" marR="6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0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Comunidad</a:t>
                      </a: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 Valenciana</a:t>
                      </a:r>
                    </a:p>
                  </a:txBody>
                  <a:tcPr marL="60157" marR="6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590</a:t>
                      </a:r>
                    </a:p>
                  </a:txBody>
                  <a:tcPr marL="60157" marR="6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0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Extremadura</a:t>
                      </a:r>
                    </a:p>
                  </a:txBody>
                  <a:tcPr marL="60157" marR="6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741</a:t>
                      </a:r>
                    </a:p>
                  </a:txBody>
                  <a:tcPr marL="60157" marR="6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0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Galicia</a:t>
                      </a:r>
                    </a:p>
                  </a:txBody>
                  <a:tcPr marL="60157" marR="6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914</a:t>
                      </a:r>
                    </a:p>
                  </a:txBody>
                  <a:tcPr marL="60157" marR="6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0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Madrid</a:t>
                      </a:r>
                    </a:p>
                  </a:txBody>
                  <a:tcPr marL="60157" marR="6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</a:p>
                  </a:txBody>
                  <a:tcPr marL="60157" marR="6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0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Melilla</a:t>
                      </a:r>
                    </a:p>
                  </a:txBody>
                  <a:tcPr marL="60157" marR="6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53</a:t>
                      </a:r>
                    </a:p>
                  </a:txBody>
                  <a:tcPr marL="60157" marR="6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0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Murcia</a:t>
                      </a:r>
                    </a:p>
                  </a:txBody>
                  <a:tcPr marL="60157" marR="6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333</a:t>
                      </a:r>
                    </a:p>
                  </a:txBody>
                  <a:tcPr marL="60157" marR="6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0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Navarra</a:t>
                      </a:r>
                    </a:p>
                  </a:txBody>
                  <a:tcPr marL="60157" marR="6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44</a:t>
                      </a:r>
                    </a:p>
                  </a:txBody>
                  <a:tcPr marL="60157" marR="6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0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País Vasco</a:t>
                      </a:r>
                    </a:p>
                  </a:txBody>
                  <a:tcPr marL="60157" marR="6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176</a:t>
                      </a:r>
                    </a:p>
                  </a:txBody>
                  <a:tcPr marL="60157" marR="6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0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Rioja</a:t>
                      </a:r>
                    </a:p>
                  </a:txBody>
                  <a:tcPr marL="60157" marR="6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L="60157" marR="6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0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PO</a:t>
                      </a:r>
                      <a:r>
                        <a:rPr lang="en-GB" sz="10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aseline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plurirregional</a:t>
                      </a:r>
                      <a:r>
                        <a:rPr lang="en-GB" sz="10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aseline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España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7" marR="6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10.004</a:t>
                      </a:r>
                    </a:p>
                  </a:txBody>
                  <a:tcPr marL="60157" marR="6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10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Iniciativa PYME</a:t>
                      </a:r>
                    </a:p>
                  </a:txBody>
                  <a:tcPr marL="60157" marR="6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916</a:t>
                      </a:r>
                    </a:p>
                  </a:txBody>
                  <a:tcPr marL="60157" marR="6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503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 FEDER</a:t>
                      </a:r>
                      <a:endParaRPr lang="en-GB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7" marR="6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20.681</a:t>
                      </a:r>
                    </a:p>
                  </a:txBody>
                  <a:tcPr marL="60157" marR="6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7210"/>
          <a:stretch/>
        </p:blipFill>
        <p:spPr>
          <a:xfrm>
            <a:off x="6250187" y="1844543"/>
            <a:ext cx="4680520" cy="37644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547" y="5743880"/>
            <a:ext cx="2369922" cy="78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04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xmlns="" id="{0B64C0FF-1435-4EC8-805A-A0118BF3A34B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076325" y="1122363"/>
            <a:ext cx="10156825" cy="2387600"/>
          </a:xfrm>
        </p:spPr>
        <p:txBody>
          <a:bodyPr/>
          <a:lstStyle/>
          <a:p>
            <a:pPr eaLnBrk="1" hangingPunct="1"/>
            <a:r>
              <a:rPr lang="es-ES" altLang="ca-ES">
                <a:solidFill>
                  <a:srgbClr val="004494"/>
                </a:solidFill>
              </a:rPr>
              <a:t>La política de cohesión y la crisis de la COVID-19</a:t>
            </a:r>
          </a:p>
        </p:txBody>
      </p:sp>
      <p:sp>
        <p:nvSpPr>
          <p:cNvPr id="10243" name="Subtitle 2">
            <a:extLst>
              <a:ext uri="{FF2B5EF4-FFF2-40B4-BE49-F238E27FC236}">
                <a16:creationId xmlns:a16="http://schemas.microsoft.com/office/drawing/2014/main" xmlns="" id="{144681AF-F2A7-493A-9299-07BCC7B43BF2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069975" y="3602038"/>
            <a:ext cx="10156825" cy="16557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ES" altLang="ca-ES">
                <a:solidFill>
                  <a:srgbClr val="004494"/>
                </a:solidFill>
              </a:rPr>
              <a:t>Necesidades diferentes y respuestas diferentes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xmlns="" id="{622FDA00-424A-460E-9F2C-1292E8184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" t="4828" r="4990" b="12314"/>
          <a:stretch>
            <a:fillRect/>
          </a:stretch>
        </p:blipFill>
        <p:spPr bwMode="auto">
          <a:xfrm>
            <a:off x="9023350" y="158750"/>
            <a:ext cx="2641600" cy="243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Content Placeholder 1">
            <a:extLst>
              <a:ext uri="{FF2B5EF4-FFF2-40B4-BE49-F238E27FC236}">
                <a16:creationId xmlns:a16="http://schemas.microsoft.com/office/drawing/2014/main" xmlns="" id="{5CA56A9F-CD56-467A-90A1-6DB07208BE29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904081" y="2018392"/>
            <a:ext cx="10647363" cy="3906838"/>
          </a:xfrm>
        </p:spPr>
        <p:txBody>
          <a:bodyPr/>
          <a:lstStyle/>
          <a:p>
            <a:pPr eaLnBrk="1" hangingPunct="1"/>
            <a:r>
              <a:rPr lang="es-ES" altLang="ca-ES"/>
              <a:t>Desde la aparición de la pandemia en Europa, la Comisión así como los Estados miembros y las regiones han movilizado, a</a:t>
            </a:r>
            <a:r>
              <a:rPr lang="es-ES" altLang="ca-ES" b="1"/>
              <a:t> una velocidad y con una flexibilidad sin precedentes</a:t>
            </a:r>
            <a:r>
              <a:rPr lang="es-ES" altLang="ca-ES"/>
              <a:t>, todos los fondos disponibles para luchar contra la pandemia y su repercusión económica.</a:t>
            </a:r>
          </a:p>
          <a:p>
            <a:pPr eaLnBrk="1" hangingPunct="1"/>
            <a:r>
              <a:rPr lang="es-ES" altLang="ca-ES"/>
              <a:t>La </a:t>
            </a:r>
            <a:r>
              <a:rPr lang="es-ES" altLang="ca-ES" b="1"/>
              <a:t>política de cohesión</a:t>
            </a:r>
            <a:r>
              <a:rPr lang="es-ES" altLang="ca-ES"/>
              <a:t> ha estado </a:t>
            </a:r>
            <a:r>
              <a:rPr lang="es-ES" altLang="ca-ES" b="1"/>
              <a:t>a la vanguardia de la respuesta europea</a:t>
            </a:r>
            <a:r>
              <a:rPr lang="es-ES" altLang="ca-ES"/>
              <a:t> ante la crisis del coronavirus. </a:t>
            </a:r>
          </a:p>
          <a:p>
            <a:pPr eaLnBrk="1" hangingPunct="1"/>
            <a:r>
              <a:rPr lang="es-ES" altLang="ca-ES"/>
              <a:t>Ninguna otra política ha sido capaz de movilizar tan rápidamente tanto dinero para abordar los desafíos que todos afrontamos.</a:t>
            </a:r>
          </a:p>
        </p:txBody>
      </p:sp>
      <p:sp>
        <p:nvSpPr>
          <p:cNvPr id="8196" name="Title 3">
            <a:extLst>
              <a:ext uri="{FF2B5EF4-FFF2-40B4-BE49-F238E27FC236}">
                <a16:creationId xmlns:a16="http://schemas.microsoft.com/office/drawing/2014/main" xmlns="" id="{3910CEFF-30DD-4D2A-A738-38F7F6DC486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04081" y="836712"/>
            <a:ext cx="10515600" cy="782638"/>
          </a:xfrm>
        </p:spPr>
        <p:txBody>
          <a:bodyPr/>
          <a:lstStyle/>
          <a:p>
            <a:pPr eaLnBrk="1" hangingPunct="1"/>
            <a:r>
              <a:rPr lang="es-ES" altLang="ca-ES" sz="3400">
                <a:solidFill>
                  <a:srgbClr val="1B5D99"/>
                </a:solidFill>
              </a:rPr>
              <a:t>Crisis sin precedentes, respuesta sin precedentes de la CE 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8362.0"/>
  <p:tag name="AS_RELEASE_DATE" val="2018.01.17"/>
  <p:tag name="AS_TITLE" val="Aspose.Slides for .NET 4.0 Client Profile"/>
  <p:tag name="AS_VERSION" val="18.1"/>
</p:tagLst>
</file>

<file path=ppt/theme/theme1.xml><?xml version="1.0" encoding="utf-8"?>
<a:theme xmlns:a="http://schemas.openxmlformats.org/drawingml/2006/main" name="Office Theme">
  <a:themeElements>
    <a:clrScheme name="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FFFFFF"/>
      </a:accent3>
      <a:accent4>
        <a:srgbClr val="404040"/>
      </a:accent4>
      <a:accent5>
        <a:srgbClr val="ABC2C4"/>
      </a:accent5>
      <a:accent6>
        <a:srgbClr val="43B2C9"/>
      </a:accent6>
      <a:hlink>
        <a:srgbClr val="0563C1"/>
      </a:hlink>
      <a:folHlink>
        <a:srgbClr val="24337E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Tx/>
          <a:buNone/>
          <a:tabLst/>
          <a:defRPr kumimoji="0" lang="en-US" altLang="ca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Tx/>
          <a:buNone/>
          <a:tabLst/>
          <a:defRPr kumimoji="0" lang="en-US" altLang="ca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7E4EC354ADFB40AC5D4FC129E379BA" ma:contentTypeVersion="9" ma:contentTypeDescription="Create a new document." ma:contentTypeScope="" ma:versionID="8803fce8587eeec65c466159c13a65de">
  <xsd:schema xmlns:xsd="http://www.w3.org/2001/XMLSchema" xmlns:xs="http://www.w3.org/2001/XMLSchema" xmlns:p="http://schemas.microsoft.com/office/2006/metadata/properties" xmlns:ns2="541a8a8b-b856-4d35-a5c7-7f2c0ec3d499" xmlns:ns3="e0757b53-df10-4b98-9811-094c4c3e23a8" targetNamespace="http://schemas.microsoft.com/office/2006/metadata/properties" ma:root="true" ma:fieldsID="40543d26ab15937dbcd0834806d83c2f" ns2:_="" ns3:_="">
    <xsd:import namespace="541a8a8b-b856-4d35-a5c7-7f2c0ec3d499"/>
    <xsd:import namespace="e0757b53-df10-4b98-9811-094c4c3e23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1a8a8b-b856-4d35-a5c7-7f2c0ec3d4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757b53-df10-4b98-9811-094c4c3e23a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3B5E44-DA92-4383-B29D-40ACFACB09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ACB6F2-6696-4515-A5DC-13F76E580C24}">
  <ds:schemaRefs>
    <ds:schemaRef ds:uri="541a8a8b-b856-4d35-a5c7-7f2c0ec3d499"/>
    <ds:schemaRef ds:uri="e0757b53-df10-4b98-9811-094c4c3e23a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9983EF3-F5EB-49A5-B289-6AFF30186FC9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41a8a8b-b856-4d35-a5c7-7f2c0ec3d499"/>
    <ds:schemaRef ds:uri="e0757b53-df10-4b98-9811-094c4c3e23a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1655</Words>
  <Application>Microsoft Office PowerPoint</Application>
  <PresentationFormat>Personalizado</PresentationFormat>
  <Paragraphs>293</Paragraphs>
  <Slides>28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Office Theme</vt:lpstr>
      <vt:lpstr>La Política de Cohesión: </vt:lpstr>
      <vt:lpstr>Presentación de PowerPoint</vt:lpstr>
      <vt:lpstr>2014-2020: 1/3 del presupuesto de la UE</vt:lpstr>
      <vt:lpstr>Tres fondos para invertir en el crecimiento  y la creación de empleo </vt:lpstr>
      <vt:lpstr>Inversión en todas las regiones de la UE</vt:lpstr>
      <vt:lpstr>  11 objetivos temáticos</vt:lpstr>
      <vt:lpstr>Presentación de PowerPoint</vt:lpstr>
      <vt:lpstr>La política de cohesión y la crisis de la COVID-19</vt:lpstr>
      <vt:lpstr>Crisis sin precedentes, respuesta sin precedentes de la CE </vt:lpstr>
      <vt:lpstr>Tipos de Respuesta</vt:lpstr>
      <vt:lpstr>CRII / CRII +</vt:lpstr>
      <vt:lpstr>Implicaciones para España en 2014-2020</vt:lpstr>
      <vt:lpstr>Un ambicioso plan de recuperación</vt:lpstr>
      <vt:lpstr> Recuperación europea:  Nuevo MFP + NextGenerationEU</vt:lpstr>
      <vt:lpstr>Presentación de PowerPoint</vt:lpstr>
      <vt:lpstr>Presentación de PowerPoint</vt:lpstr>
      <vt:lpstr>Nuevo objetivo temático</vt:lpstr>
      <vt:lpstr>Presentación de PowerPoint</vt:lpstr>
      <vt:lpstr>Política de Cohesión: Periodo de Programación</vt:lpstr>
      <vt:lpstr>Elegibilidad y distribución</vt:lpstr>
      <vt:lpstr>Objetivos Políticos</vt:lpstr>
      <vt:lpstr>Política de Cohesión: Periodo de Programación 2021-2027</vt:lpstr>
      <vt:lpstr>Mayor visibilidad para ciertos sectores</vt:lpstr>
      <vt:lpstr>Implicaciones para España en 2021-2027</vt:lpstr>
      <vt:lpstr>Las medidas Anti-fraude en el contexto de la Política de Cohesión</vt:lpstr>
      <vt:lpstr>IMPORTANCIA DE CREAR UNA INMUNIDAD DE GRUPO CONTRA EL FRAUDE </vt:lpstr>
      <vt:lpstr>Presentación de PowerPoint</vt:lpstr>
      <vt:lpstr>Presentación de PowerPoint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Cohesion Policy Brief  Country Name</dc:title>
  <dc:creator>FERSTL Alexander (REGIO)</dc:creator>
  <cp:lastModifiedBy>Daiana Mailén Bouzo</cp:lastModifiedBy>
  <cp:revision>5</cp:revision>
  <cp:lastPrinted>1601-01-01T00:00:00Z</cp:lastPrinted>
  <dcterms:created xsi:type="dcterms:W3CDTF">2020-09-29T07:01:09Z</dcterms:created>
  <dcterms:modified xsi:type="dcterms:W3CDTF">2021-12-08T16:02:03Z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0x010100087E4EC354ADFB40AC5D4FC129E379BA</vt:lpwstr>
  </property>
</Properties>
</file>