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8" r:id="rId4"/>
    <p:sldId id="271" r:id="rId5"/>
    <p:sldId id="272" r:id="rId6"/>
    <p:sldId id="265" r:id="rId7"/>
    <p:sldId id="279" r:id="rId8"/>
    <p:sldId id="263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ADE2"/>
    <a:srgbClr val="343434"/>
    <a:srgbClr val="203F79"/>
    <a:srgbClr val="F68A42"/>
    <a:srgbClr val="3B94D1"/>
    <a:srgbClr val="F7F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A730B-9B4F-40A4-A3CD-20CEE0B7FA8A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990D9-6353-4305-9315-EC13220BC4DD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4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44722E-7324-0A4A-B66E-E27B90B51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510D915-B15A-6142-A5B3-7B174D514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EF8897-D69C-9444-9B35-88C3F8B18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920B0C-7221-E443-99FC-0B77FA41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37F5E3-911E-7B4A-9976-954B77B4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6343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3BA306-B14A-774C-91DD-AAAF72E09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7F5758-DBCB-5143-97EF-2552E29A1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9A1A93-805C-9D43-BD90-AF823308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381DED-D969-2F4B-B0D8-E6237A808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977FE9-1528-EE4B-9F65-E24E624ED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345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781DEE1-AE48-9E43-B845-BC42BDDC4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64991C-9266-FA45-AB6A-72CF0C573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8114F8-A252-984D-9C67-59B549AE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8AC05E-9B5A-B04D-828A-1EA7EF896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90AE33-2AA7-4948-903D-9F297DBB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78759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37E810-2044-6B41-803D-1F7DBBB5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CD1C2-AE10-1C4F-924F-A025AB6FC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68CEDF-47CA-E040-BC49-87E017D48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CE138F4-509E-3C47-BF95-6553889C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9236BC-1F9C-BC40-92C4-FE964C33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87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367ED7-AD81-7649-B2FE-38F624BD7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893508-8253-2E4A-8AA9-65B2DBA7B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F7B2F3-2880-5B4E-A281-A966C49B8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6B0EF0-52D2-E342-8A4C-A1D235A0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393A04-2D9B-2A4F-B5EA-507A8451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037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588E85-AEFF-AB47-BE9C-BDE0DB3FA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916B45-9D91-554C-A2BD-CF1DF40FE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571D475-9EBA-9E4D-9DDC-F67D6C296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EFE099-2A4B-4641-91FF-CB2E8C261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037A41E-BFEF-2C49-8651-24F1B4E21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76BF711-FC97-A340-B549-3529C0F4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68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CE4F1E-074E-E745-BA57-32DB3A66F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AA5E21-FEAC-AC4A-A291-FE728890A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CDB638-EA66-3643-BA88-8033D6F5C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2B57B63-FAF6-074A-8F42-AB348A162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F34F0CB-AB36-DF42-963F-D0CFFDFF5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A3B76BB-3159-3E4F-B6BF-032AC5F6F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135D25-3DE3-F443-B672-99FA6FD4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3633306-9C8C-534A-B19A-2DC2A047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327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0F7A09-AE32-F647-AF67-C3F33C29B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A1E67C4-EAB9-3641-9C35-1136DB93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9ABC627-BDCB-374B-B165-1A2C239EE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2F29060-9E0B-1C48-B167-F26F21A70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5291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8B819C9-7466-7544-BCC7-DB27D5F2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A468789-0549-6346-BCC5-B9D1EC2A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5D58224-295B-444F-957F-CEF641F6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6866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0157AD-32E9-E442-87AF-C114F876C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F179F3-7126-0540-AA46-411ABC71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C3A99FA-0285-4F49-8B7E-9781C7B4C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000F8BC-7459-A54B-B6F5-DE8573FA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99DF781-2DBF-534D-A11F-0B39BC014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18C149-1C84-524D-B3FF-E2F4A31F9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4431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60527A-F85A-A74B-B8E2-AC5A829EB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31AE579-B082-D84E-A74A-5525C5B69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7DC3F4A-BEE1-1343-BAD6-2989B1354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AB3848-562C-C540-9904-8FE1D6D4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1BFA3C-BA89-0843-8109-1E4B2EC3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3A3C37-8BF5-3A47-A7AA-1CA27B5B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2645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DDC1CB8-F66C-E84A-9C2F-CB3403D82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7A84930-AE37-234D-B737-4471BC1C7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6A6061-89FC-E645-9F13-34EB806290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3F6C7-8356-7645-8447-6BB0F1726E30}" type="datetimeFigureOut">
              <a:rPr lang="x-none" smtClean="0"/>
              <a:t>09/12/2021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447BAC-E646-124C-B016-CBAC56363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0E839F-D711-1A4B-BF4E-B322F705E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4CC8-2D09-FB4D-BC7F-248F19FFF42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2366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zupan@transparency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ency.org/en/projects/integritypacts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ec.europa.eu/regional_policy/en/policy/how/improving-investment/integrity-pac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AD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-A3logo.png">
            <a:extLst>
              <a:ext uri="{FF2B5EF4-FFF2-40B4-BE49-F238E27FC236}">
                <a16:creationId xmlns:a16="http://schemas.microsoft.com/office/drawing/2014/main" xmlns="" id="{60EC50C6-051A-9C4F-9F62-6B6DE423D3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2477" y="389048"/>
            <a:ext cx="2991302" cy="71438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FDDD208A-940C-9F40-B480-D8BA7A7ED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684332"/>
            <a:ext cx="10374086" cy="710363"/>
          </a:xfrm>
        </p:spPr>
        <p:txBody>
          <a:bodyPr lIns="0" tIns="0" rIns="0" bIns="0" anchor="ctr">
            <a:noAutofit/>
            <a:scene3d>
              <a:camera prst="orthographicFront">
                <a:rot lat="0" lon="0" rev="0"/>
              </a:camera>
              <a:lightRig rig="threePt" dir="t"/>
            </a:scene3d>
          </a:bodyPr>
          <a:lstStyle>
            <a:lvl1pPr algn="l">
              <a:lnSpc>
                <a:spcPts val="4800"/>
              </a:lnSpc>
              <a:defRPr sz="4800" b="0" i="0" cap="all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 Narrow Bold"/>
                <a:cs typeface="Arial Narrow Bold"/>
              </a:defRPr>
            </a:lvl1pPr>
          </a:lstStyle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600" cap="none" dirty="0" err="1" smtClean="0">
                <a:latin typeface="Helvetica" pitchFamily="2" charset="0"/>
              </a:rPr>
              <a:t>Impulsores</a:t>
            </a:r>
            <a:r>
              <a:rPr lang="en-US" sz="2600" cap="none" dirty="0" smtClean="0">
                <a:latin typeface="Helvetica" pitchFamily="2" charset="0"/>
              </a:rPr>
              <a:t> de la </a:t>
            </a:r>
            <a:r>
              <a:rPr lang="en-US" sz="2600" cap="none" dirty="0" err="1" smtClean="0">
                <a:latin typeface="Helvetica" pitchFamily="2" charset="0"/>
              </a:rPr>
              <a:t>rendición</a:t>
            </a:r>
            <a:r>
              <a:rPr lang="en-US" sz="2600" cap="none" dirty="0" smtClean="0">
                <a:latin typeface="Helvetica" pitchFamily="2" charset="0"/>
              </a:rPr>
              <a:t> de </a:t>
            </a:r>
            <a:r>
              <a:rPr lang="en-US" sz="2600" cap="none" dirty="0" err="1" smtClean="0">
                <a:latin typeface="Helvetica" pitchFamily="2" charset="0"/>
              </a:rPr>
              <a:t>cuentas</a:t>
            </a:r>
            <a:r>
              <a:rPr lang="en-US" sz="2600" cap="none" dirty="0" smtClean="0">
                <a:latin typeface="Helvetica" pitchFamily="2" charset="0"/>
              </a:rPr>
              <a:t> en la </a:t>
            </a:r>
            <a:r>
              <a:rPr lang="en-US" sz="2600" cap="none" dirty="0" err="1" smtClean="0">
                <a:latin typeface="Helvetica" pitchFamily="2" charset="0"/>
              </a:rPr>
              <a:t>contratación</a:t>
            </a:r>
            <a:r>
              <a:rPr lang="en-US" sz="2600" cap="none" dirty="0" smtClean="0">
                <a:latin typeface="Helvetica" pitchFamily="2" charset="0"/>
              </a:rPr>
              <a:t> </a:t>
            </a:r>
            <a:r>
              <a:rPr lang="en-US" sz="2600" cap="none" dirty="0" err="1" smtClean="0">
                <a:latin typeface="Helvetica" pitchFamily="2" charset="0"/>
              </a:rPr>
              <a:t>pública</a:t>
            </a:r>
            <a:endParaRPr lang="en-US" sz="2600" cap="none" dirty="0">
              <a:latin typeface="Helvetica" pitchFamily="2" charset="0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xmlns="" id="{5F94840F-3478-3243-A3EA-4DDF2CA3B2F3}"/>
              </a:ext>
            </a:extLst>
          </p:cNvPr>
          <p:cNvSpPr txBox="1">
            <a:spLocks/>
          </p:cNvSpPr>
          <p:nvPr/>
        </p:nvSpPr>
        <p:spPr>
          <a:xfrm>
            <a:off x="685799" y="5791999"/>
            <a:ext cx="11027977" cy="70339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x-none"/>
            </a:defPPr>
            <a:lvl1pPr marL="0" indent="0" algn="l" defTabSz="914400" rtl="0" eaLnBrk="1" latinLnBrk="0" hangingPunct="1">
              <a:lnSpc>
                <a:spcPts val="1600"/>
              </a:lnSpc>
              <a:spcBef>
                <a:spcPts val="0"/>
              </a:spcBef>
              <a:buNone/>
              <a:defRPr sz="1500" b="0" i="0" kern="120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1pPr>
            <a:lvl2pPr marL="457200" algn="l" defTabSz="914400" rtl="0" eaLnBrk="1" latinLnBrk="0" hangingPunct="1">
              <a:defRPr sz="1800" b="0" i="0" kern="120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2pPr>
            <a:lvl3pPr marL="914400" algn="l" defTabSz="914400" rtl="0" eaLnBrk="1" latinLnBrk="0" hangingPunct="1">
              <a:defRPr sz="1800" b="0" i="0" kern="120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3pPr>
            <a:lvl4pPr marL="1371600" algn="l" defTabSz="914400" rtl="0" eaLnBrk="1" latinLnBrk="0" hangingPunct="1">
              <a:defRPr sz="1800" b="0" i="0" kern="120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4pPr>
            <a:lvl5pPr marL="1828800" algn="l" defTabSz="914400" rtl="0" eaLnBrk="1" latinLnBrk="0" hangingPunct="1">
              <a:defRPr sz="1800" b="0" i="0" kern="120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ga-IE" sz="2000" dirty="0">
                <a:latin typeface="Helvetica" pitchFamily="2" charset="0"/>
              </a:rPr>
              <a:t>Ivan</a:t>
            </a:r>
            <a:r>
              <a:rPr lang="ga-IE" sz="1400" dirty="0">
                <a:latin typeface="Helvetica" pitchFamily="2" charset="0"/>
              </a:rPr>
              <a:t> </a:t>
            </a:r>
            <a:r>
              <a:rPr lang="ga-IE" sz="2000" dirty="0">
                <a:latin typeface="Helvetica" pitchFamily="2" charset="0"/>
              </a:rPr>
              <a:t>Zupan</a:t>
            </a:r>
            <a:endParaRPr lang="it-IT" sz="2000" dirty="0">
              <a:latin typeface="Helvetica" pitchFamily="2" charset="0"/>
            </a:endParaRPr>
          </a:p>
          <a:p>
            <a:pPr>
              <a:spcAft>
                <a:spcPts val="600"/>
              </a:spcAft>
            </a:pPr>
            <a:r>
              <a:rPr lang="it-IT" sz="2000" dirty="0" err="1">
                <a:latin typeface="Helvetica" pitchFamily="2" charset="0"/>
              </a:rPr>
              <a:t>Programme</a:t>
            </a:r>
            <a:r>
              <a:rPr lang="it-IT" sz="2000" dirty="0">
                <a:latin typeface="Helvetica" pitchFamily="2" charset="0"/>
              </a:rPr>
              <a:t> Lead, Transparency International – Secretariat</a:t>
            </a:r>
          </a:p>
          <a:p>
            <a:pPr>
              <a:spcAft>
                <a:spcPts val="600"/>
              </a:spcAft>
            </a:pPr>
            <a:r>
              <a:rPr lang="it-IT" sz="2000" dirty="0">
                <a:latin typeface="Helvetica" pitchFamily="2" charset="0"/>
                <a:hlinkClick r:id="rId3"/>
              </a:rPr>
              <a:t>izupan@transparency.org</a:t>
            </a:r>
            <a:r>
              <a:rPr lang="it-IT" sz="2000" dirty="0">
                <a:latin typeface="Helvetica" pitchFamily="2" charset="0"/>
              </a:rPr>
              <a:t> </a:t>
            </a:r>
            <a:r>
              <a:rPr lang="ga-IE" sz="1400" dirty="0">
                <a:latin typeface="Helvetica" pitchFamily="2" charset="0"/>
              </a:rPr>
              <a:t> </a:t>
            </a:r>
          </a:p>
          <a:p>
            <a:pPr>
              <a:spcAft>
                <a:spcPts val="600"/>
              </a:spcAft>
            </a:pPr>
            <a:endParaRPr lang="ga-IE" sz="1400" dirty="0">
              <a:latin typeface="Helvetica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E4EA3D43-5B41-8B42-92C1-122360272614}"/>
              </a:ext>
            </a:extLst>
          </p:cNvPr>
          <p:cNvCxnSpPr>
            <a:cxnSpLocks/>
          </p:cNvCxnSpPr>
          <p:nvPr/>
        </p:nvCxnSpPr>
        <p:spPr>
          <a:xfrm>
            <a:off x="685798" y="3684329"/>
            <a:ext cx="11027979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B39236CF-7D3C-E74E-B1C1-3DCB79349B14}"/>
              </a:ext>
            </a:extLst>
          </p:cNvPr>
          <p:cNvSpPr txBox="1">
            <a:spLocks/>
          </p:cNvSpPr>
          <p:nvPr/>
        </p:nvSpPr>
        <p:spPr>
          <a:xfrm>
            <a:off x="685799" y="2144111"/>
            <a:ext cx="10374087" cy="1540218"/>
          </a:xfrm>
          <a:prstGeom prst="rect">
            <a:avLst/>
          </a:prstGeom>
        </p:spPr>
        <p:txBody>
          <a:bodyPr vert="horz" lIns="0" tIns="0" rIns="0" bIns="0" rtlCol="0" anchor="ctr">
            <a:noAutofit/>
            <a:scene3d>
              <a:camera prst="orthographicFront">
                <a:rot lat="0" lon="0" rev="0"/>
              </a:camera>
              <a:lightRig rig="threePt" dir="t"/>
            </a:scene3d>
          </a:bodyPr>
          <a:lstStyle>
            <a:lvl1pPr algn="l" defTabSz="914400" rtl="0" eaLnBrk="1" latinLnBrk="0" hangingPunct="1">
              <a:lnSpc>
                <a:spcPts val="4800"/>
              </a:lnSpc>
              <a:spcBef>
                <a:spcPct val="0"/>
              </a:spcBef>
              <a:buNone/>
              <a:defRPr sz="4800" b="0" i="0" kern="1200" cap="all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 Narrow Bold"/>
                <a:ea typeface="+mj-ea"/>
                <a:cs typeface="Arial Narrow Bold"/>
              </a:defRPr>
            </a:lvl1pPr>
          </a:lstStyle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3400" cap="none" dirty="0" smtClean="0">
                <a:latin typeface="Helvetica" pitchFamily="2" charset="0"/>
              </a:rPr>
              <a:t>PACTOS DE INTEGRIDAD– MECANISMO DE CONTROL DE LA SOCIEDAD CIVIL PARA SALVAGUARDAR LOS FONDOS DE LA UE </a:t>
            </a:r>
            <a:endParaRPr lang="en-US" sz="3400" cap="none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9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7EB940F-F730-F349-9D35-75D350961B58}"/>
              </a:ext>
            </a:extLst>
          </p:cNvPr>
          <p:cNvGrpSpPr/>
          <p:nvPr/>
        </p:nvGrpSpPr>
        <p:grpSpPr>
          <a:xfrm>
            <a:off x="809772" y="2653266"/>
            <a:ext cx="3100058" cy="3409404"/>
            <a:chOff x="5584045" y="2091891"/>
            <a:chExt cx="2833803" cy="320670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E684CA90-A038-6046-B5FC-8E37334582E6}"/>
                </a:ext>
              </a:extLst>
            </p:cNvPr>
            <p:cNvGrpSpPr/>
            <p:nvPr/>
          </p:nvGrpSpPr>
          <p:grpSpPr>
            <a:xfrm>
              <a:off x="7394796" y="2091891"/>
              <a:ext cx="1023052" cy="1355207"/>
              <a:chOff x="2052614" y="2048529"/>
              <a:chExt cx="1023052" cy="1355207"/>
            </a:xfrm>
          </p:grpSpPr>
          <p:pic>
            <p:nvPicPr>
              <p:cNvPr id="18" name="Picture 1">
                <a:extLst>
                  <a:ext uri="{FF2B5EF4-FFF2-40B4-BE49-F238E27FC236}">
                    <a16:creationId xmlns:a16="http://schemas.microsoft.com/office/drawing/2014/main" xmlns="" id="{9672EB7C-14EA-DE4B-A094-C72865CC0A6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9987" t="20433" r="12571" b="62238"/>
              <a:stretch/>
            </p:blipFill>
            <p:spPr bwMode="auto">
              <a:xfrm>
                <a:off x="2052614" y="2438734"/>
                <a:ext cx="969926" cy="965002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0FB35DA7-3259-7344-A9BD-90F8D1BC7A99}"/>
                  </a:ext>
                </a:extLst>
              </p:cNvPr>
              <p:cNvSpPr txBox="1"/>
              <p:nvPr/>
            </p:nvSpPr>
            <p:spPr>
              <a:xfrm>
                <a:off x="2087678" y="2048529"/>
                <a:ext cx="987988" cy="405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>
                    <a:solidFill>
                      <a:srgbClr val="55C0EE"/>
                    </a:solidFill>
                    <a:latin typeface="Avenir Book" panose="02000503020000020003" pitchFamily="2" charset="0"/>
                  </a:rPr>
                  <a:t>PONTENTIAL BIDDERS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63821F7A-0B8C-4949-94DF-6E93D463BCD5}"/>
                </a:ext>
              </a:extLst>
            </p:cNvPr>
            <p:cNvGrpSpPr/>
            <p:nvPr/>
          </p:nvGrpSpPr>
          <p:grpSpPr>
            <a:xfrm>
              <a:off x="5584045" y="2104311"/>
              <a:ext cx="1105691" cy="1328339"/>
              <a:chOff x="551154" y="2060949"/>
              <a:chExt cx="1105691" cy="1328339"/>
            </a:xfrm>
          </p:grpSpPr>
          <p:pic>
            <p:nvPicPr>
              <p:cNvPr id="16" name="Picture 1">
                <a:extLst>
                  <a:ext uri="{FF2B5EF4-FFF2-40B4-BE49-F238E27FC236}">
                    <a16:creationId xmlns:a16="http://schemas.microsoft.com/office/drawing/2014/main" xmlns="" id="{F11F1A99-8272-9547-8137-C8E01EF943C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686" t="20585" r="70135" b="62259"/>
              <a:stretch/>
            </p:blipFill>
            <p:spPr bwMode="auto">
              <a:xfrm>
                <a:off x="593509" y="2453184"/>
                <a:ext cx="936104" cy="936104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C6ED4081-53B8-A34D-9161-DA1D83708524}"/>
                  </a:ext>
                </a:extLst>
              </p:cNvPr>
              <p:cNvSpPr txBox="1"/>
              <p:nvPr/>
            </p:nvSpPr>
            <p:spPr>
              <a:xfrm>
                <a:off x="551154" y="2060949"/>
                <a:ext cx="1105691" cy="405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>
                    <a:solidFill>
                      <a:srgbClr val="40ADE2"/>
                    </a:solidFill>
                    <a:latin typeface="Avenir Book" panose="02000503020000020003" pitchFamily="2" charset="0"/>
                  </a:rPr>
                  <a:t>GOVERNMENT INSTITUTIONS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30A30522-08DD-F04D-85A2-DC43D258873E}"/>
                </a:ext>
              </a:extLst>
            </p:cNvPr>
            <p:cNvGrpSpPr/>
            <p:nvPr/>
          </p:nvGrpSpPr>
          <p:grpSpPr>
            <a:xfrm>
              <a:off x="6094623" y="3957330"/>
              <a:ext cx="1927825" cy="1341270"/>
              <a:chOff x="772142" y="3805272"/>
              <a:chExt cx="1927825" cy="1341270"/>
            </a:xfrm>
          </p:grpSpPr>
          <p:pic>
            <p:nvPicPr>
              <p:cNvPr id="14" name="Picture 1">
                <a:extLst>
                  <a:ext uri="{FF2B5EF4-FFF2-40B4-BE49-F238E27FC236}">
                    <a16:creationId xmlns:a16="http://schemas.microsoft.com/office/drawing/2014/main" xmlns="" id="{5013C066-E3B2-F646-B919-8F1F45482A2E}"/>
                  </a:ext>
                </a:extLst>
              </p:cNvPr>
              <p:cNvPicPr>
                <a:picLocks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40623" t="45355" r="40350" b="34061"/>
              <a:stretch/>
            </p:blipFill>
            <p:spPr bwMode="auto">
              <a:xfrm>
                <a:off x="1286056" y="3805272"/>
                <a:ext cx="900000" cy="936000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3D68E825-B208-EA41-8074-08CC56A3CC17}"/>
                  </a:ext>
                </a:extLst>
              </p:cNvPr>
              <p:cNvSpPr txBox="1"/>
              <p:nvPr/>
            </p:nvSpPr>
            <p:spPr>
              <a:xfrm>
                <a:off x="772142" y="4741272"/>
                <a:ext cx="1927825" cy="405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>
                    <a:solidFill>
                      <a:srgbClr val="55C0EE"/>
                    </a:solidFill>
                    <a:latin typeface="Avenir Book" panose="02000503020000020003" pitchFamily="2" charset="0"/>
                  </a:rPr>
                  <a:t>CIVIL SOCIETY ORGANISATIONS &amp; COMMUNITIES</a:t>
                </a:r>
              </a:p>
            </p:txBody>
          </p: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2FC58E64-9368-4045-B64E-4E8335534231}"/>
                </a:ext>
              </a:extLst>
            </p:cNvPr>
            <p:cNvCxnSpPr>
              <a:stCxn id="16" idx="6"/>
              <a:endCxn id="18" idx="2"/>
            </p:cNvCxnSpPr>
            <p:nvPr/>
          </p:nvCxnSpPr>
          <p:spPr>
            <a:xfrm flipV="1">
              <a:off x="6562504" y="2964597"/>
              <a:ext cx="832292" cy="1"/>
            </a:xfrm>
            <a:prstGeom prst="line">
              <a:avLst/>
            </a:prstGeom>
            <a:ln>
              <a:solidFill>
                <a:srgbClr val="55C0E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88744CF7-1E70-004E-9129-AD10563AD80C}"/>
                </a:ext>
              </a:extLst>
            </p:cNvPr>
            <p:cNvCxnSpPr>
              <a:stCxn id="14" idx="7"/>
              <a:endCxn id="18" idx="4"/>
            </p:cNvCxnSpPr>
            <p:nvPr/>
          </p:nvCxnSpPr>
          <p:spPr>
            <a:xfrm flipV="1">
              <a:off x="7376735" y="3447097"/>
              <a:ext cx="503024" cy="647307"/>
            </a:xfrm>
            <a:prstGeom prst="line">
              <a:avLst/>
            </a:prstGeom>
            <a:ln>
              <a:solidFill>
                <a:srgbClr val="55C0E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2E3310F7-5DF2-8C48-97A3-99C99635E5B6}"/>
                </a:ext>
              </a:extLst>
            </p:cNvPr>
            <p:cNvCxnSpPr>
              <a:stCxn id="14" idx="1"/>
              <a:endCxn id="16" idx="4"/>
            </p:cNvCxnSpPr>
            <p:nvPr/>
          </p:nvCxnSpPr>
          <p:spPr>
            <a:xfrm flipH="1" flipV="1">
              <a:off x="6094452" y="3432650"/>
              <a:ext cx="645887" cy="661755"/>
            </a:xfrm>
            <a:prstGeom prst="line">
              <a:avLst/>
            </a:prstGeom>
            <a:ln>
              <a:solidFill>
                <a:srgbClr val="55C0E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xmlns="" id="{3CD8CC9A-6CF7-AB44-93AE-F2B0B75CC28F}"/>
              </a:ext>
            </a:extLst>
          </p:cNvPr>
          <p:cNvSpPr txBox="1">
            <a:spLocks/>
          </p:cNvSpPr>
          <p:nvPr/>
        </p:nvSpPr>
        <p:spPr>
          <a:xfrm>
            <a:off x="536086" y="1884250"/>
            <a:ext cx="4602187" cy="430887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en-GB" sz="2000" b="1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Acuerdo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jurídicamente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vinculante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entre:</a:t>
            </a:r>
            <a:endParaRPr lang="en-GB" sz="2000" dirty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xmlns="" id="{78EEE187-E9E4-5D44-847B-6ECB1C1F4BE7}"/>
              </a:ext>
            </a:extLst>
          </p:cNvPr>
          <p:cNvSpPr txBox="1">
            <a:spLocks/>
          </p:cNvSpPr>
          <p:nvPr/>
        </p:nvSpPr>
        <p:spPr>
          <a:xfrm>
            <a:off x="5403796" y="2459569"/>
            <a:ext cx="6429616" cy="38557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AR" sz="15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Compromiso público </a:t>
            </a:r>
            <a:r>
              <a:rPr lang="es-AR" sz="15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de cumplir con la normativa anticorrupción y las mejores prácticas, que maximizan el valor público en el procedimiento de contratación</a:t>
            </a:r>
            <a:r>
              <a:rPr lang="es-AR" sz="15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AR" sz="15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Mecanismo independiente </a:t>
            </a:r>
            <a:r>
              <a:rPr lang="es-AR" sz="15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para supervisar el cumplimiento y emitir recomendaciones, durante ciertas etapas del ciclo de contratación.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AR" sz="15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Criterios </a:t>
            </a:r>
            <a:r>
              <a:rPr lang="es-AR" sz="15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para la financiación del mecanismo independiente y la selección del monitor (basados en la imparcialidad y la experiencia</a:t>
            </a:r>
            <a:r>
              <a:rPr lang="es-AR" sz="15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).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AR" sz="15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Normas </a:t>
            </a:r>
            <a:r>
              <a:rPr lang="es-AR" sz="15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para el acceso irrestricto a la información por parte del monitor independiente, así como medidas para la transparencia proactiva. </a:t>
            </a:r>
            <a:endParaRPr lang="es-AR" sz="1500" dirty="0" smtClean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AR" sz="15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Estrategia de comunicación basada en la rendición de cuentas, </a:t>
            </a:r>
            <a:r>
              <a:rPr lang="es-AR" sz="15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que incluye la publicación de un informe de seguimiento.</a:t>
            </a:r>
            <a:endParaRPr lang="en-GB" sz="1500" dirty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45278E6B-8EB1-C742-B1D2-F3D987C36DEE}"/>
              </a:ext>
            </a:extLst>
          </p:cNvPr>
          <p:cNvSpPr txBox="1">
            <a:spLocks/>
          </p:cNvSpPr>
          <p:nvPr/>
        </p:nvSpPr>
        <p:spPr>
          <a:xfrm>
            <a:off x="6327495" y="1870675"/>
            <a:ext cx="4837399" cy="430887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en-GB" sz="2000" b="1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Disposiciones</a:t>
            </a:r>
            <a:r>
              <a:rPr lang="en-GB" sz="2000" b="1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claves:</a:t>
            </a:r>
            <a:endParaRPr lang="en-GB" sz="2000" dirty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  <p:sp>
        <p:nvSpPr>
          <p:cNvPr id="27" name="Right Brace 26">
            <a:extLst>
              <a:ext uri="{FF2B5EF4-FFF2-40B4-BE49-F238E27FC236}">
                <a16:creationId xmlns:a16="http://schemas.microsoft.com/office/drawing/2014/main" xmlns="" id="{967C411E-D69F-764C-92CD-EC301856EF61}"/>
              </a:ext>
            </a:extLst>
          </p:cNvPr>
          <p:cNvSpPr/>
          <p:nvPr/>
        </p:nvSpPr>
        <p:spPr>
          <a:xfrm>
            <a:off x="4815150" y="2383779"/>
            <a:ext cx="323123" cy="3678891"/>
          </a:xfrm>
          <a:prstGeom prst="rightBrace">
            <a:avLst/>
          </a:prstGeom>
          <a:ln w="28575">
            <a:solidFill>
              <a:srgbClr val="3434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A0D6D07-B871-FB4D-A379-7F198E61E650}"/>
              </a:ext>
            </a:extLst>
          </p:cNvPr>
          <p:cNvSpPr txBox="1"/>
          <p:nvPr/>
        </p:nvSpPr>
        <p:spPr>
          <a:xfrm>
            <a:off x="5160579" y="25014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CC53CE3E-32EA-4885-BB59-667884B14103}"/>
              </a:ext>
            </a:extLst>
          </p:cNvPr>
          <p:cNvSpPr txBox="1">
            <a:spLocks/>
          </p:cNvSpPr>
          <p:nvPr/>
        </p:nvSpPr>
        <p:spPr>
          <a:xfrm>
            <a:off x="536086" y="365125"/>
            <a:ext cx="9674185" cy="955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atin typeface="Helvetica" pitchFamily="2" charset="0"/>
              </a:rPr>
              <a:t>¿</a:t>
            </a:r>
            <a:r>
              <a:rPr lang="en-GB" sz="3600" dirty="0" err="1" smtClean="0">
                <a:latin typeface="Helvetica" pitchFamily="2" charset="0"/>
              </a:rPr>
              <a:t>Qué</a:t>
            </a:r>
            <a:r>
              <a:rPr lang="en-GB" sz="3600" dirty="0" smtClean="0">
                <a:latin typeface="Helvetica" pitchFamily="2" charset="0"/>
              </a:rPr>
              <a:t> </a:t>
            </a:r>
            <a:r>
              <a:rPr lang="en-GB" sz="3600" dirty="0" err="1" smtClean="0">
                <a:latin typeface="Helvetica" pitchFamily="2" charset="0"/>
              </a:rPr>
              <a:t>es</a:t>
            </a:r>
            <a:r>
              <a:rPr lang="en-GB" sz="3600" dirty="0" smtClean="0">
                <a:latin typeface="Helvetica" pitchFamily="2" charset="0"/>
              </a:rPr>
              <a:t> un </a:t>
            </a:r>
            <a:r>
              <a:rPr lang="en-GB" sz="3600" b="1" dirty="0" err="1" smtClean="0">
                <a:latin typeface="Helvetica" pitchFamily="2" charset="0"/>
              </a:rPr>
              <a:t>Pacto</a:t>
            </a:r>
            <a:r>
              <a:rPr lang="en-GB" sz="3600" b="1" dirty="0" smtClean="0">
                <a:latin typeface="Helvetica" pitchFamily="2" charset="0"/>
              </a:rPr>
              <a:t> de </a:t>
            </a:r>
            <a:r>
              <a:rPr lang="en-GB" sz="3600" b="1" dirty="0" err="1" smtClean="0">
                <a:latin typeface="Helvetica" pitchFamily="2" charset="0"/>
              </a:rPr>
              <a:t>Integridad</a:t>
            </a:r>
            <a:r>
              <a:rPr lang="en-GB" sz="3600" dirty="0" smtClean="0">
                <a:latin typeface="Helvetica" pitchFamily="2" charset="0"/>
              </a:rPr>
              <a:t>? </a:t>
            </a:r>
            <a:endParaRPr lang="x-none" sz="3600">
              <a:latin typeface="Helvetica" pitchFamily="2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xmlns="" id="{B59528A8-CFC5-418B-B3E5-BD573D4F3161}"/>
              </a:ext>
            </a:extLst>
          </p:cNvPr>
          <p:cNvSpPr txBox="1">
            <a:spLocks/>
          </p:cNvSpPr>
          <p:nvPr/>
        </p:nvSpPr>
        <p:spPr>
          <a:xfrm>
            <a:off x="536087" y="1055218"/>
            <a:ext cx="11119828" cy="62805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>
              <a:buSzPct val="100000"/>
            </a:pP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Componentes</a:t>
            </a:r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básicos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5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xmlns="" id="{83DE911C-661D-451E-BEBC-302FFC465E16}"/>
              </a:ext>
            </a:extLst>
          </p:cNvPr>
          <p:cNvSpPr txBox="1">
            <a:spLocks/>
          </p:cNvSpPr>
          <p:nvPr/>
        </p:nvSpPr>
        <p:spPr>
          <a:xfrm>
            <a:off x="536086" y="365125"/>
            <a:ext cx="9674185" cy="955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 smtClean="0">
                <a:latin typeface="Helvetica" pitchFamily="2" charset="0"/>
              </a:rPr>
              <a:t>Un </a:t>
            </a:r>
            <a:r>
              <a:rPr lang="en-GB" sz="3600" b="1" dirty="0" err="1" smtClean="0">
                <a:latin typeface="Helvetica" pitchFamily="2" charset="0"/>
              </a:rPr>
              <a:t>marco</a:t>
            </a:r>
            <a:r>
              <a:rPr lang="en-GB" sz="3600" dirty="0" smtClean="0">
                <a:latin typeface="Helvetica" pitchFamily="2" charset="0"/>
              </a:rPr>
              <a:t> </a:t>
            </a:r>
            <a:r>
              <a:rPr lang="en-GB" sz="3600" dirty="0" err="1" smtClean="0">
                <a:latin typeface="Helvetica" pitchFamily="2" charset="0"/>
              </a:rPr>
              <a:t>para</a:t>
            </a:r>
            <a:r>
              <a:rPr lang="en-GB" sz="3600" dirty="0" smtClean="0">
                <a:latin typeface="Helvetica" pitchFamily="2" charset="0"/>
              </a:rPr>
              <a:t> la </a:t>
            </a:r>
            <a:r>
              <a:rPr lang="en-GB" sz="3600" dirty="0" err="1" smtClean="0">
                <a:latin typeface="Helvetica" pitchFamily="2" charset="0"/>
              </a:rPr>
              <a:t>acción</a:t>
            </a:r>
            <a:r>
              <a:rPr lang="en-GB" sz="3600" dirty="0" smtClean="0">
                <a:latin typeface="Helvetica" pitchFamily="2" charset="0"/>
              </a:rPr>
              <a:t> y la </a:t>
            </a:r>
            <a:r>
              <a:rPr lang="en-GB" sz="3600" dirty="0" err="1" smtClean="0">
                <a:latin typeface="Helvetica" pitchFamily="2" charset="0"/>
              </a:rPr>
              <a:t>reforma</a:t>
            </a:r>
            <a:endParaRPr lang="x-none" sz="3600">
              <a:latin typeface="Helvetica" pitchFamily="2" charset="0"/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xmlns="" id="{DDC078CB-A244-4EFB-94D0-0E2A298EF6B6}"/>
              </a:ext>
            </a:extLst>
          </p:cNvPr>
          <p:cNvSpPr txBox="1">
            <a:spLocks/>
          </p:cNvSpPr>
          <p:nvPr/>
        </p:nvSpPr>
        <p:spPr>
          <a:xfrm>
            <a:off x="536087" y="1055218"/>
            <a:ext cx="11119828" cy="62805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>
              <a:buSzPct val="100000"/>
            </a:pP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Fortalezas</a:t>
            </a:r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 de los </a:t>
            </a: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Pactos</a:t>
            </a:r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 de </a:t>
            </a: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Integridad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34552A5C-54A5-49F9-A82C-316D452B3D3D}"/>
              </a:ext>
            </a:extLst>
          </p:cNvPr>
          <p:cNvCxnSpPr>
            <a:cxnSpLocks/>
          </p:cNvCxnSpPr>
          <p:nvPr/>
        </p:nvCxnSpPr>
        <p:spPr>
          <a:xfrm>
            <a:off x="4108174" y="1921564"/>
            <a:ext cx="0" cy="3498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5213F8B0-9D3E-4B38-BF6A-63F5749281DE}"/>
              </a:ext>
            </a:extLst>
          </p:cNvPr>
          <p:cNvCxnSpPr>
            <a:cxnSpLocks/>
          </p:cNvCxnSpPr>
          <p:nvPr/>
        </p:nvCxnSpPr>
        <p:spPr>
          <a:xfrm>
            <a:off x="8136835" y="1921564"/>
            <a:ext cx="0" cy="3498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C05AFFD-D5C7-44D3-B32D-EA2913F930B0}"/>
              </a:ext>
            </a:extLst>
          </p:cNvPr>
          <p:cNvSpPr txBox="1">
            <a:spLocks/>
          </p:cNvSpPr>
          <p:nvPr/>
        </p:nvSpPr>
        <p:spPr>
          <a:xfrm>
            <a:off x="8409133" y="1921564"/>
            <a:ext cx="3246782" cy="3498574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s-AR" sz="20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Los Pactos de Integridad identifican y abordan las </a:t>
            </a:r>
            <a:r>
              <a:rPr lang="es-AR" sz="2000" b="1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deficiencias legales y políticas</a:t>
            </a:r>
            <a:r>
              <a:rPr lang="es-AR" sz="20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, ya sea mediante una acción inmediata o señalando dónde es necesaria una reforma.</a:t>
            </a:r>
            <a:endParaRPr lang="en-GB" sz="2000" dirty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217112F6-005D-4E37-B1D7-488DEF643F5A}"/>
              </a:ext>
            </a:extLst>
          </p:cNvPr>
          <p:cNvSpPr txBox="1">
            <a:spLocks/>
          </p:cNvSpPr>
          <p:nvPr/>
        </p:nvSpPr>
        <p:spPr>
          <a:xfrm>
            <a:off x="4472609" y="1921564"/>
            <a:ext cx="3246782" cy="3498576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s-AR" sz="2000" dirty="0">
                <a:solidFill>
                  <a:srgbClr val="343434"/>
                </a:solidFill>
                <a:latin typeface="Helvetica"/>
                <a:cs typeface="Calibri"/>
              </a:rPr>
              <a:t>El Pacto de Integridad es una herramienta </a:t>
            </a:r>
            <a:r>
              <a:rPr lang="es-AR" sz="2000" b="1" dirty="0">
                <a:solidFill>
                  <a:srgbClr val="343434"/>
                </a:solidFill>
                <a:latin typeface="Helvetica"/>
                <a:cs typeface="Calibri"/>
              </a:rPr>
              <a:t>sensible al mercado</a:t>
            </a:r>
            <a:r>
              <a:rPr lang="es-AR" sz="2000" dirty="0">
                <a:solidFill>
                  <a:srgbClr val="343434"/>
                </a:solidFill>
                <a:latin typeface="Helvetica"/>
                <a:cs typeface="Calibri"/>
              </a:rPr>
              <a:t>. Su aplicación se basa en la comprensión de los actores, el comportamiento y los riesgos de un mercado de contratación pública específico</a:t>
            </a:r>
            <a:r>
              <a:rPr lang="es-AR" sz="2000" dirty="0" smtClean="0">
                <a:solidFill>
                  <a:srgbClr val="343434"/>
                </a:solidFill>
                <a:latin typeface="Helvetica"/>
                <a:cs typeface="Calibri"/>
              </a:rPr>
              <a:t>.</a:t>
            </a:r>
            <a:endParaRPr lang="en-GB" sz="2000" dirty="0">
              <a:solidFill>
                <a:srgbClr val="343434"/>
              </a:solidFill>
              <a:latin typeface="Helvetica"/>
              <a:cs typeface="Calibri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0161E90C-C292-48F7-8A20-DBD54D611A33}"/>
              </a:ext>
            </a:extLst>
          </p:cNvPr>
          <p:cNvSpPr txBox="1">
            <a:spLocks/>
          </p:cNvSpPr>
          <p:nvPr/>
        </p:nvSpPr>
        <p:spPr>
          <a:xfrm>
            <a:off x="536085" y="1921564"/>
            <a:ext cx="3246782" cy="3498574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Los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Pactos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de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Integridad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son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una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b="1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herramienta</a:t>
            </a:r>
            <a:r>
              <a:rPr lang="en-GB" sz="2000" b="1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flexible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,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que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se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adapta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a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diferentes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contextos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. Se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han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aplicado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en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más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 de 30 </a:t>
            </a:r>
            <a:r>
              <a:rPr lang="en-GB" sz="2000" dirty="0" err="1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países</a:t>
            </a:r>
            <a:r>
              <a:rPr lang="en-GB" sz="2000" dirty="0" smtClean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. </a:t>
            </a:r>
            <a:endParaRPr lang="en-GB" sz="2000" dirty="0">
              <a:solidFill>
                <a:srgbClr val="343434"/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20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uiExpand="1" build="p"/>
      <p:bldP spid="1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0EC56-91B5-854A-BF77-814381BD1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86" y="365125"/>
            <a:ext cx="8716554" cy="1325563"/>
          </a:xfrm>
        </p:spPr>
        <p:txBody>
          <a:bodyPr/>
          <a:lstStyle/>
          <a:p>
            <a:r>
              <a:rPr lang="en-US" b="1" dirty="0">
                <a:latin typeface="Helvetica" pitchFamily="2" charset="0"/>
              </a:rPr>
              <a:t>M6 Highway</a:t>
            </a:r>
            <a:endParaRPr lang="x-none" b="1"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B88B72E-3D38-AB49-BC42-27E94312D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638" y="614233"/>
            <a:ext cx="2266700" cy="8273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569DC9F-EDB7-3B4A-BAB4-681203481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965" y="1385342"/>
            <a:ext cx="7071702" cy="48776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AC37BEB-DD3A-CB45-AE87-4EC2BD731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085" y="1473904"/>
            <a:ext cx="4229879" cy="19938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7E51737-70B2-F542-8BBC-16513790E8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086" y="4792502"/>
            <a:ext cx="4229878" cy="122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837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40EC56-91B5-854A-BF77-814381BD1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86" y="365125"/>
            <a:ext cx="8716554" cy="1325563"/>
          </a:xfrm>
        </p:spPr>
        <p:txBody>
          <a:bodyPr/>
          <a:lstStyle/>
          <a:p>
            <a:r>
              <a:rPr lang="en-US" b="1">
                <a:latin typeface="Helvetica" pitchFamily="2" charset="0"/>
              </a:rPr>
              <a:t>Hospital Renovations</a:t>
            </a:r>
            <a:endParaRPr lang="x-none" b="1"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B88B72E-3D38-AB49-BC42-27E94312D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638" y="614233"/>
            <a:ext cx="2266700" cy="8273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E0B821C-442F-AD4D-A95B-5A6BA221F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085" y="1690689"/>
            <a:ext cx="4423841" cy="18643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0C7579F-94DF-2F4E-8A14-35F1D1F9F6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76" y="4418401"/>
            <a:ext cx="5965124" cy="14390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D570CC0-5C1B-F047-919C-77A4B2ABE4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0772" y="1627525"/>
            <a:ext cx="6962658" cy="277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2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9487A8-9F0F-4947-9112-9F00733CB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73" y="2741338"/>
            <a:ext cx="11651672" cy="3296628"/>
          </a:xfrm>
        </p:spPr>
        <p:txBody>
          <a:bodyPr vert="horz" lIns="91440" tIns="45720" rIns="91440" bIns="45720" numCol="2" rtlCol="0" anchor="ctr">
            <a:noAutofit/>
          </a:bodyPr>
          <a:lstStyle/>
          <a:p>
            <a:pPr marL="490220" indent="-223520">
              <a:lnSpc>
                <a:spcPct val="100000"/>
              </a:lnSpc>
            </a:pPr>
            <a:r>
              <a:rPr lang="en-US" sz="1800" b="1" dirty="0" err="1">
                <a:solidFill>
                  <a:srgbClr val="40ADE2"/>
                </a:solidFill>
                <a:latin typeface="Helvetica" pitchFamily="2" charset="0"/>
              </a:rPr>
              <a:t>Salvaguardar</a:t>
            </a:r>
            <a:r>
              <a:rPr lang="en-US" sz="1800" b="1" dirty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n-US" sz="1800" b="1" dirty="0" err="1">
                <a:solidFill>
                  <a:srgbClr val="40ADE2"/>
                </a:solidFill>
                <a:latin typeface="Helvetica" pitchFamily="2" charset="0"/>
              </a:rPr>
              <a:t>las</a:t>
            </a:r>
            <a:r>
              <a:rPr lang="en-US" sz="1800" b="1" dirty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n-US" sz="1800" b="1" dirty="0" err="1">
                <a:solidFill>
                  <a:srgbClr val="40ADE2"/>
                </a:solidFill>
                <a:latin typeface="Helvetica" pitchFamily="2" charset="0"/>
              </a:rPr>
              <a:t>inversiones</a:t>
            </a:r>
            <a:r>
              <a:rPr lang="en-US" sz="1800" b="1" dirty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n-US" sz="1800" b="1" dirty="0" err="1">
                <a:solidFill>
                  <a:srgbClr val="40ADE2"/>
                </a:solidFill>
                <a:latin typeface="Helvetica" pitchFamily="2" charset="0"/>
              </a:rPr>
              <a:t>críticas</a:t>
            </a:r>
            <a:r>
              <a:rPr lang="en-US" sz="1800" b="1" dirty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en sectores o países con mayores riesgos de corrupción o condiciones de mercado adversas. </a:t>
            </a:r>
          </a:p>
          <a:p>
            <a:pPr marL="490220" indent="-223520">
              <a:lnSpc>
                <a:spcPct val="100000"/>
              </a:lnSpc>
            </a:pPr>
            <a:r>
              <a:rPr lang="es-AR" sz="1800" b="1" dirty="0">
                <a:solidFill>
                  <a:srgbClr val="40ADE2"/>
                </a:solidFill>
                <a:latin typeface="Helvetica" pitchFamily="2" charset="0"/>
              </a:rPr>
              <a:t>Prevenir los riesgos de mala gestión y </a:t>
            </a:r>
            <a:r>
              <a:rPr lang="es-AR" sz="1800" b="1" dirty="0" smtClean="0">
                <a:solidFill>
                  <a:srgbClr val="40ADE2"/>
                </a:solidFill>
                <a:latin typeface="Helvetica" pitchFamily="2" charset="0"/>
              </a:rPr>
              <a:t>corrupción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en el uso de fondos estratégicos para hacer frente a la pandemia de COVID-19 y la fase de recuperación. </a:t>
            </a:r>
            <a:endParaRPr lang="es-AR" sz="1800" dirty="0" smtClean="0">
              <a:solidFill>
                <a:srgbClr val="343434"/>
              </a:solidFill>
              <a:latin typeface="Helvetica" pitchFamily="2" charset="0"/>
            </a:endParaRPr>
          </a:p>
          <a:p>
            <a:pPr marL="490220" indent="-223520">
              <a:lnSpc>
                <a:spcPct val="100000"/>
              </a:lnSpc>
            </a:pPr>
            <a:r>
              <a:rPr lang="en-US" sz="1800" b="1" dirty="0" err="1" smtClean="0">
                <a:solidFill>
                  <a:srgbClr val="40ADE2"/>
                </a:solidFill>
                <a:latin typeface="Helvetica"/>
                <a:cs typeface="Helvetica"/>
              </a:rPr>
              <a:t>Promover</a:t>
            </a:r>
            <a:r>
              <a:rPr lang="en-US" sz="1800" b="1" dirty="0" smtClean="0">
                <a:solidFill>
                  <a:srgbClr val="40ADE2"/>
                </a:solidFill>
                <a:latin typeface="Helvetica"/>
                <a:cs typeface="Helvetica"/>
              </a:rPr>
              <a:t> </a:t>
            </a:r>
            <a:r>
              <a:rPr lang="en-US" sz="1800" b="1" dirty="0" err="1" smtClean="0">
                <a:solidFill>
                  <a:srgbClr val="40ADE2"/>
                </a:solidFill>
                <a:latin typeface="Helvetica"/>
                <a:cs typeface="Helvetica"/>
              </a:rPr>
              <a:t>mejores</a:t>
            </a:r>
            <a:r>
              <a:rPr lang="en-US" sz="1800" b="1" dirty="0" smtClean="0">
                <a:solidFill>
                  <a:srgbClr val="40ADE2"/>
                </a:solidFill>
                <a:latin typeface="Helvetica"/>
                <a:cs typeface="Helvetica"/>
              </a:rPr>
              <a:t> </a:t>
            </a:r>
            <a:r>
              <a:rPr lang="en-US" sz="1800" b="1" dirty="0" err="1" smtClean="0">
                <a:solidFill>
                  <a:srgbClr val="40ADE2"/>
                </a:solidFill>
                <a:latin typeface="Helvetica"/>
                <a:cs typeface="Helvetica"/>
              </a:rPr>
              <a:t>mercados</a:t>
            </a:r>
            <a:r>
              <a:rPr lang="en-US" sz="1800" dirty="0" smtClean="0">
                <a:solidFill>
                  <a:srgbClr val="343434"/>
                </a:solidFill>
                <a:latin typeface="Helvetica"/>
                <a:cs typeface="Helvetica"/>
              </a:rPr>
              <a:t>, </a:t>
            </a:r>
            <a:r>
              <a:rPr lang="es-AR" sz="1800" dirty="0" smtClean="0">
                <a:solidFill>
                  <a:srgbClr val="343434"/>
                </a:solidFill>
                <a:latin typeface="Helvetica"/>
                <a:cs typeface="Helvetica"/>
              </a:rPr>
              <a:t>caracterizados </a:t>
            </a:r>
            <a:r>
              <a:rPr lang="es-AR" sz="1800" dirty="0">
                <a:solidFill>
                  <a:srgbClr val="343434"/>
                </a:solidFill>
                <a:latin typeface="Helvetica"/>
                <a:cs typeface="Helvetica"/>
              </a:rPr>
              <a:t>por una conducta empresarial responsable, la seguridad normativa y la igualdad de condiciones. </a:t>
            </a:r>
            <a:r>
              <a:rPr lang="en-US" sz="1800" dirty="0">
                <a:solidFill>
                  <a:srgbClr val="343434"/>
                </a:solidFill>
                <a:latin typeface="Helvetica"/>
                <a:cs typeface="Helvetica"/>
              </a:rPr>
              <a:t> </a:t>
            </a:r>
            <a:endParaRPr lang="en-US" sz="1800" dirty="0">
              <a:solidFill>
                <a:srgbClr val="343434"/>
              </a:solidFill>
              <a:latin typeface="Helvetica" pitchFamily="2" charset="0"/>
              <a:cs typeface="Helvetica"/>
            </a:endParaRPr>
          </a:p>
          <a:p>
            <a:pPr marL="490220" indent="-223520">
              <a:lnSpc>
                <a:spcPct val="100000"/>
              </a:lnSpc>
            </a:pPr>
            <a:r>
              <a:rPr lang="en-US" sz="1800" b="1" dirty="0" err="1" smtClean="0">
                <a:solidFill>
                  <a:srgbClr val="40ADE2"/>
                </a:solidFill>
                <a:latin typeface="Helvetica" pitchFamily="2" charset="0"/>
              </a:rPr>
              <a:t>Profundizar</a:t>
            </a:r>
            <a:r>
              <a:rPr lang="en-US" sz="1800" b="1" dirty="0" smtClean="0">
                <a:solidFill>
                  <a:srgbClr val="40ADE2"/>
                </a:solidFill>
                <a:latin typeface="Helvetica" pitchFamily="2" charset="0"/>
              </a:rPr>
              <a:t> en los </a:t>
            </a:r>
            <a:r>
              <a:rPr lang="en-US" sz="1800" b="1" dirty="0" err="1" smtClean="0">
                <a:solidFill>
                  <a:srgbClr val="40ADE2"/>
                </a:solidFill>
                <a:latin typeface="Helvetica" pitchFamily="2" charset="0"/>
              </a:rPr>
              <a:t>conocimientos</a:t>
            </a:r>
            <a:r>
              <a:rPr lang="en-US" sz="1800" b="1" dirty="0" smtClean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sobre las deficiencias de las políticas de contratación pública de cada país y reunir pruebas que respalden las recomendaciones y reformas políticas específicas. </a:t>
            </a:r>
            <a:endParaRPr lang="es-AR" sz="1800" dirty="0" smtClean="0">
              <a:solidFill>
                <a:srgbClr val="343434"/>
              </a:solidFill>
              <a:latin typeface="Helvetica" pitchFamily="2" charset="0"/>
            </a:endParaRPr>
          </a:p>
          <a:p>
            <a:pPr marL="490220" indent="-223520">
              <a:lnSpc>
                <a:spcPct val="100000"/>
              </a:lnSpc>
            </a:pPr>
            <a:r>
              <a:rPr lang="en-US" sz="1800" b="1" dirty="0" err="1" smtClean="0">
                <a:solidFill>
                  <a:srgbClr val="40ADE2"/>
                </a:solidFill>
                <a:latin typeface="Helvetica" pitchFamily="2" charset="0"/>
              </a:rPr>
              <a:t>Fomentar</a:t>
            </a:r>
            <a:r>
              <a:rPr lang="en-US" sz="1800" b="1" dirty="0" smtClean="0">
                <a:solidFill>
                  <a:srgbClr val="40ADE2"/>
                </a:solidFill>
                <a:latin typeface="Helvetica" pitchFamily="2" charset="0"/>
              </a:rPr>
              <a:t> la </a:t>
            </a:r>
            <a:r>
              <a:rPr lang="en-US" sz="1800" b="1" dirty="0" err="1" smtClean="0">
                <a:solidFill>
                  <a:srgbClr val="40ADE2"/>
                </a:solidFill>
                <a:latin typeface="Helvetica" pitchFamily="2" charset="0"/>
              </a:rPr>
              <a:t>confianza</a:t>
            </a:r>
            <a:r>
              <a:rPr lang="en-US" sz="1800" b="1" dirty="0" smtClean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de las comunidades afectadas, los beneficiarios y la opinión pública de los gobiernos.</a:t>
            </a:r>
            <a:endParaRPr lang="en-US" sz="1800" dirty="0">
              <a:solidFill>
                <a:srgbClr val="343434"/>
              </a:solidFill>
              <a:latin typeface="Helvetica" pitchFamily="2" charset="0"/>
              <a:cs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xmlns="" id="{45278E6B-8EB1-C742-B1D2-F3D987C36DEE}"/>
              </a:ext>
            </a:extLst>
          </p:cNvPr>
          <p:cNvSpPr txBox="1">
            <a:spLocks/>
          </p:cNvSpPr>
          <p:nvPr/>
        </p:nvSpPr>
        <p:spPr>
          <a:xfrm>
            <a:off x="536085" y="1933412"/>
            <a:ext cx="11060286" cy="70920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>
              <a:buSzPct val="100000"/>
            </a:pPr>
            <a:r>
              <a:rPr lang="es-AR" sz="2000" dirty="0">
                <a:solidFill>
                  <a:srgbClr val="343434"/>
                </a:solidFill>
                <a:latin typeface="Helvetica" pitchFamily="2" charset="0"/>
                <a:cs typeface="Calibri" panose="020F0502020204030204" pitchFamily="34" charset="0"/>
              </a:rPr>
              <a:t>Teniendo en cuenta las condiciones y tendencias actuales, los PI pueden desencadenar y potenciar los cambios de las siguientes maneras: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D722D98B-28A0-4932-87AB-33A57955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86" y="365125"/>
            <a:ext cx="11424266" cy="955313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Helvetica" pitchFamily="2" charset="0"/>
              </a:rPr>
              <a:t>¿</a:t>
            </a:r>
            <a:r>
              <a:rPr lang="en-GB" sz="3600" dirty="0" err="1" smtClean="0">
                <a:latin typeface="Helvetica" pitchFamily="2" charset="0"/>
              </a:rPr>
              <a:t>Cómo</a:t>
            </a:r>
            <a:r>
              <a:rPr lang="en-GB" sz="3600" dirty="0" smtClean="0">
                <a:latin typeface="Helvetica" pitchFamily="2" charset="0"/>
              </a:rPr>
              <a:t> </a:t>
            </a:r>
            <a:r>
              <a:rPr lang="en-GB" sz="3600" dirty="0" err="1" smtClean="0">
                <a:latin typeface="Helvetica" pitchFamily="2" charset="0"/>
              </a:rPr>
              <a:t>impulsan</a:t>
            </a:r>
            <a:r>
              <a:rPr lang="en-GB" sz="3600" dirty="0" smtClean="0">
                <a:latin typeface="Helvetica" pitchFamily="2" charset="0"/>
              </a:rPr>
              <a:t> los </a:t>
            </a:r>
            <a:r>
              <a:rPr lang="en-GB" sz="3600" dirty="0" err="1" smtClean="0">
                <a:latin typeface="Helvetica" pitchFamily="2" charset="0"/>
              </a:rPr>
              <a:t>Pactos</a:t>
            </a:r>
            <a:r>
              <a:rPr lang="en-GB" sz="3600" dirty="0" smtClean="0">
                <a:latin typeface="Helvetica" pitchFamily="2" charset="0"/>
              </a:rPr>
              <a:t> de </a:t>
            </a:r>
            <a:r>
              <a:rPr lang="en-GB" sz="3600" dirty="0" err="1" smtClean="0">
                <a:latin typeface="Helvetica" pitchFamily="2" charset="0"/>
              </a:rPr>
              <a:t>Integridad</a:t>
            </a:r>
            <a:r>
              <a:rPr lang="en-GB" sz="3600" dirty="0" smtClean="0">
                <a:latin typeface="Helvetica" pitchFamily="2" charset="0"/>
              </a:rPr>
              <a:t> el </a:t>
            </a:r>
            <a:r>
              <a:rPr lang="en-GB" sz="3600" b="1" dirty="0" err="1" smtClean="0">
                <a:latin typeface="Helvetica" pitchFamily="2" charset="0"/>
              </a:rPr>
              <a:t>cambio</a:t>
            </a:r>
            <a:r>
              <a:rPr lang="en-GB" sz="3600" dirty="0" smtClean="0">
                <a:latin typeface="Helvetica" pitchFamily="2" charset="0"/>
              </a:rPr>
              <a:t> en la </a:t>
            </a:r>
            <a:r>
              <a:rPr lang="en-GB" sz="3600" dirty="0" err="1" smtClean="0">
                <a:latin typeface="Helvetica" pitchFamily="2" charset="0"/>
              </a:rPr>
              <a:t>contratación</a:t>
            </a:r>
            <a:r>
              <a:rPr lang="en-GB" sz="3600" dirty="0" smtClean="0">
                <a:latin typeface="Helvetica" pitchFamily="2" charset="0"/>
              </a:rPr>
              <a:t> </a:t>
            </a:r>
            <a:r>
              <a:rPr lang="en-GB" sz="3600" dirty="0" err="1" smtClean="0">
                <a:latin typeface="Helvetica" pitchFamily="2" charset="0"/>
              </a:rPr>
              <a:t>pública</a:t>
            </a:r>
            <a:r>
              <a:rPr lang="en-GB" sz="3600" dirty="0" smtClean="0">
                <a:latin typeface="Helvetica" pitchFamily="2" charset="0"/>
              </a:rPr>
              <a:t>? </a:t>
            </a:r>
            <a:endParaRPr lang="x-none" sz="3600" b="1">
              <a:latin typeface="Helvetica" pitchFamily="2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07D6DDF2-323F-4F79-AEE2-5EFD63ACA121}"/>
              </a:ext>
            </a:extLst>
          </p:cNvPr>
          <p:cNvSpPr txBox="1">
            <a:spLocks/>
          </p:cNvSpPr>
          <p:nvPr/>
        </p:nvSpPr>
        <p:spPr>
          <a:xfrm>
            <a:off x="536087" y="1305358"/>
            <a:ext cx="11119828" cy="62805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>
              <a:buSzPct val="100000"/>
            </a:pP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Principales</a:t>
            </a:r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conclusiones</a:t>
            </a:r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 y </a:t>
            </a:r>
            <a:r>
              <a:rPr lang="en-GB" sz="2400" dirty="0" err="1" smtClean="0">
                <a:solidFill>
                  <a:schemeClr val="bg2">
                    <a:lumMod val="50000"/>
                  </a:schemeClr>
                </a:solidFill>
                <a:latin typeface="Helvetica" pitchFamily="2" charset="0"/>
                <a:cs typeface="Calibri" panose="020F0502020204030204" pitchFamily="34" charset="0"/>
              </a:rPr>
              <a:t>reflexiones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2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9487A8-9F0F-4947-9112-9F00733CB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08" y="1233055"/>
            <a:ext cx="11060285" cy="4723862"/>
          </a:xfrm>
        </p:spPr>
        <p:txBody>
          <a:bodyPr vert="horz" lIns="91440" tIns="45720" rIns="91440" bIns="45720" numCol="2" rtlCol="0" anchor="ctr">
            <a:noAutofit/>
          </a:bodyPr>
          <a:lstStyle/>
          <a:p>
            <a:pPr marL="490220" indent="-223520">
              <a:lnSpc>
                <a:spcPct val="100000"/>
              </a:lnSpc>
            </a:pPr>
            <a:r>
              <a:rPr lang="es-AR" sz="1800" b="1" dirty="0">
                <a:solidFill>
                  <a:srgbClr val="40ADE2"/>
                </a:solidFill>
                <a:latin typeface="Helvetica" pitchFamily="2" charset="0"/>
              </a:rPr>
              <a:t>¿Qué proyectos de contratación son adecuados para un Pacto de Integridad</a:t>
            </a:r>
            <a:r>
              <a:rPr lang="es-AR" sz="1800" b="1" dirty="0" smtClean="0">
                <a:solidFill>
                  <a:srgbClr val="40ADE2"/>
                </a:solidFill>
                <a:latin typeface="Helvetica" pitchFamily="2" charset="0"/>
              </a:rPr>
              <a:t>? </a:t>
            </a:r>
            <a:r>
              <a:rPr lang="es-AR" sz="1800" dirty="0" smtClean="0">
                <a:solidFill>
                  <a:srgbClr val="343434"/>
                </a:solidFill>
                <a:latin typeface="Helvetica" pitchFamily="2" charset="0"/>
              </a:rPr>
              <a:t>Interés público relevante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/ Complejidad / </a:t>
            </a:r>
            <a:r>
              <a:rPr lang="es-AR" sz="1800" dirty="0" smtClean="0">
                <a:solidFill>
                  <a:srgbClr val="343434"/>
                </a:solidFill>
                <a:latin typeface="Helvetica" pitchFamily="2" charset="0"/>
              </a:rPr>
              <a:t>Nichos de mercado, mercados desconocidos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o disfuncionales / </a:t>
            </a:r>
            <a:r>
              <a:rPr lang="es-AR" sz="1800" dirty="0" smtClean="0">
                <a:solidFill>
                  <a:srgbClr val="343434"/>
                </a:solidFill>
                <a:latin typeface="Helvetica" pitchFamily="2" charset="0"/>
              </a:rPr>
              <a:t>Riesgos altos de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corrupción / Grandes sumas de dinero.</a:t>
            </a:r>
            <a:endParaRPr lang="en-US" sz="1800" dirty="0">
              <a:solidFill>
                <a:srgbClr val="343434"/>
              </a:solidFill>
              <a:latin typeface="Helvetica" pitchFamily="2" charset="0"/>
            </a:endParaRPr>
          </a:p>
          <a:p>
            <a:pPr marL="490220" indent="-223520">
              <a:lnSpc>
                <a:spcPct val="100000"/>
              </a:lnSpc>
            </a:pPr>
            <a:r>
              <a:rPr lang="es-AR" sz="1800" b="1" dirty="0">
                <a:solidFill>
                  <a:srgbClr val="40ADE2"/>
                </a:solidFill>
                <a:latin typeface="Helvetica" pitchFamily="2" charset="0"/>
              </a:rPr>
              <a:t>¿Cuándo debe comenzar un Pacto de Integridad?</a:t>
            </a:r>
            <a:r>
              <a:rPr lang="en-GB" sz="1800" b="1" dirty="0" smtClean="0">
                <a:solidFill>
                  <a:srgbClr val="40ADE2"/>
                </a:solidFill>
                <a:latin typeface="Helvetica" pitchFamily="2" charset="0"/>
              </a:rPr>
              <a:t>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Lo ideal es hacerlo durante la fase de planificación de un proyecto de contratación o, como muy tarde, antes de la licitación.</a:t>
            </a:r>
          </a:p>
          <a:p>
            <a:pPr marL="490220" indent="-223520">
              <a:lnSpc>
                <a:spcPct val="100000"/>
              </a:lnSpc>
            </a:pPr>
            <a:r>
              <a:rPr lang="es-AR" sz="1800" b="1" dirty="0">
                <a:solidFill>
                  <a:srgbClr val="40ADE2"/>
                </a:solidFill>
                <a:latin typeface="Helvetica"/>
                <a:cs typeface="Helvetica"/>
              </a:rPr>
              <a:t>¿Cuánto dura un Pacto de Integridad?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Como mínimo, todas las etapas desde la planificación hasta la adjudicación del contrato y, cuando sea posible y pertinente, todas las etapas del ciclo de contratación, desde la planificación hasta la ejecución.</a:t>
            </a:r>
            <a:endParaRPr lang="en-GB" sz="1800" dirty="0">
              <a:solidFill>
                <a:srgbClr val="343434"/>
              </a:solidFill>
              <a:latin typeface="Helvetica" pitchFamily="2" charset="0"/>
            </a:endParaRPr>
          </a:p>
          <a:p>
            <a:pPr marL="490220" indent="-223520">
              <a:lnSpc>
                <a:spcPct val="100000"/>
              </a:lnSpc>
            </a:pPr>
            <a:r>
              <a:rPr lang="en-GB" sz="1800" b="1" dirty="0" smtClean="0">
                <a:solidFill>
                  <a:srgbClr val="40ADE2"/>
                </a:solidFill>
                <a:latin typeface="Helvetica" pitchFamily="2" charset="0"/>
              </a:rPr>
              <a:t>¿</a:t>
            </a:r>
            <a:r>
              <a:rPr lang="en-GB" sz="1800" b="1" dirty="0" err="1" smtClean="0">
                <a:solidFill>
                  <a:srgbClr val="40ADE2"/>
                </a:solidFill>
                <a:latin typeface="Helvetica" pitchFamily="2" charset="0"/>
              </a:rPr>
              <a:t>Cuánto</a:t>
            </a:r>
            <a:r>
              <a:rPr lang="en-GB" sz="1800" b="1" dirty="0" smtClean="0">
                <a:solidFill>
                  <a:srgbClr val="40ADE2"/>
                </a:solidFill>
                <a:latin typeface="Helvetica" pitchFamily="2" charset="0"/>
              </a:rPr>
              <a:t> cuesta un </a:t>
            </a:r>
            <a:r>
              <a:rPr lang="en-GB" sz="1800" b="1" dirty="0" err="1" smtClean="0">
                <a:solidFill>
                  <a:srgbClr val="40ADE2"/>
                </a:solidFill>
                <a:latin typeface="Helvetica" pitchFamily="2" charset="0"/>
              </a:rPr>
              <a:t>Pacto</a:t>
            </a:r>
            <a:r>
              <a:rPr lang="en-GB" sz="1800" b="1" dirty="0" smtClean="0">
                <a:solidFill>
                  <a:srgbClr val="40ADE2"/>
                </a:solidFill>
                <a:latin typeface="Helvetica" pitchFamily="2" charset="0"/>
              </a:rPr>
              <a:t> de </a:t>
            </a:r>
            <a:r>
              <a:rPr lang="en-GB" sz="1800" b="1" dirty="0" err="1" smtClean="0">
                <a:solidFill>
                  <a:srgbClr val="40ADE2"/>
                </a:solidFill>
                <a:latin typeface="Helvetica" pitchFamily="2" charset="0"/>
              </a:rPr>
              <a:t>Integridad</a:t>
            </a:r>
            <a:r>
              <a:rPr lang="en-GB" sz="1800" b="1" dirty="0" smtClean="0">
                <a:solidFill>
                  <a:srgbClr val="40ADE2"/>
                </a:solidFill>
                <a:latin typeface="Helvetica" pitchFamily="2" charset="0"/>
              </a:rPr>
              <a:t>? </a:t>
            </a:r>
            <a:r>
              <a:rPr lang="es-AR" sz="1800" dirty="0">
                <a:solidFill>
                  <a:srgbClr val="343434"/>
                </a:solidFill>
                <a:latin typeface="Helvetica"/>
                <a:cs typeface="Helvetica"/>
              </a:rPr>
              <a:t>Varía en función de las modalidades de ejecución, las actividades incluidas en el proceso y la complejidad de los procedimientos de licitación. </a:t>
            </a:r>
            <a:endParaRPr lang="es-AR" sz="1800" dirty="0" smtClean="0">
              <a:solidFill>
                <a:srgbClr val="343434"/>
              </a:solidFill>
              <a:latin typeface="Helvetica"/>
              <a:cs typeface="Helvetica"/>
            </a:endParaRPr>
          </a:p>
          <a:p>
            <a:pPr marL="490220" indent="-223520">
              <a:lnSpc>
                <a:spcPct val="100000"/>
              </a:lnSpc>
            </a:pPr>
            <a:r>
              <a:rPr lang="es-AR" sz="1800" b="1" dirty="0" smtClean="0">
                <a:solidFill>
                  <a:srgbClr val="40ADE2"/>
                </a:solidFill>
                <a:latin typeface="Helvetica" pitchFamily="2" charset="0"/>
              </a:rPr>
              <a:t>¿</a:t>
            </a:r>
            <a:r>
              <a:rPr lang="es-AR" sz="1800" b="1" dirty="0">
                <a:solidFill>
                  <a:srgbClr val="40ADE2"/>
                </a:solidFill>
                <a:latin typeface="Helvetica" pitchFamily="2" charset="0"/>
              </a:rPr>
              <a:t>Quién puede dirigir el mecanismo de control?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Una organización de la sociedad civil o una coalición de la sociedad civil, reconocida por su imparcialidad e independencia</a:t>
            </a:r>
            <a:r>
              <a:rPr lang="es-AR" sz="1800" dirty="0" smtClean="0">
                <a:solidFill>
                  <a:srgbClr val="343434"/>
                </a:solidFill>
                <a:latin typeface="Helvetica" pitchFamily="2" charset="0"/>
              </a:rPr>
              <a:t>.</a:t>
            </a:r>
          </a:p>
          <a:p>
            <a:pPr marL="490220" indent="-223520">
              <a:lnSpc>
                <a:spcPct val="100000"/>
              </a:lnSpc>
            </a:pPr>
            <a:r>
              <a:rPr lang="es-AR" sz="1800" b="1" dirty="0">
                <a:solidFill>
                  <a:srgbClr val="40ADE2"/>
                </a:solidFill>
                <a:latin typeface="Helvetica" pitchFamily="2" charset="0"/>
              </a:rPr>
              <a:t>¿Cómo se selecciona la organización que dirige el mecanismo de control</a:t>
            </a:r>
            <a:r>
              <a:rPr lang="es-AR" sz="1800" b="1" dirty="0" smtClean="0">
                <a:solidFill>
                  <a:srgbClr val="40ADE2"/>
                </a:solidFill>
                <a:latin typeface="Helvetica" pitchFamily="2" charset="0"/>
              </a:rPr>
              <a:t>? </a:t>
            </a:r>
            <a:r>
              <a:rPr lang="es-AR" sz="1800" dirty="0">
                <a:solidFill>
                  <a:srgbClr val="343434"/>
                </a:solidFill>
                <a:latin typeface="Helvetica" pitchFamily="2" charset="0"/>
              </a:rPr>
              <a:t>Cuando aún no se haya identificado ninguna organización de la sociedad civil, las autoridades que pretendan aplicar un Pacto de Integridad deberán lanzar una convocatoria de manifestaciones de interés.</a:t>
            </a:r>
            <a:endParaRPr lang="en-US" sz="1800" dirty="0">
              <a:solidFill>
                <a:srgbClr val="343434"/>
              </a:solidFill>
              <a:latin typeface="Helvetica" pitchFamily="2" charset="0"/>
              <a:cs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F8049DF-0A3D-C549-B32C-6AFA75FEC1B7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40A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1200">
                <a:latin typeface="Helvetica Light" panose="020B0403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www.transparency.org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D722D98B-28A0-4932-87AB-33A57955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86" y="365125"/>
            <a:ext cx="11424266" cy="955313"/>
          </a:xfrm>
        </p:spPr>
        <p:txBody>
          <a:bodyPr>
            <a:noAutofit/>
          </a:bodyPr>
          <a:lstStyle/>
          <a:p>
            <a:r>
              <a:rPr lang="en-GB" sz="3600" dirty="0" smtClean="0">
                <a:latin typeface="Helvetica" pitchFamily="2" charset="0"/>
              </a:rPr>
              <a:t>¿</a:t>
            </a:r>
            <a:r>
              <a:rPr lang="en-GB" sz="3600" dirty="0" err="1" smtClean="0">
                <a:latin typeface="Helvetica" pitchFamily="2" charset="0"/>
              </a:rPr>
              <a:t>Cómo</a:t>
            </a:r>
            <a:r>
              <a:rPr lang="en-GB" sz="3600" dirty="0" smtClean="0">
                <a:latin typeface="Helvetica" pitchFamily="2" charset="0"/>
              </a:rPr>
              <a:t> </a:t>
            </a:r>
            <a:r>
              <a:rPr lang="en-GB" sz="3600" dirty="0" err="1" smtClean="0">
                <a:latin typeface="Helvetica" pitchFamily="2" charset="0"/>
              </a:rPr>
              <a:t>comenzar</a:t>
            </a:r>
            <a:r>
              <a:rPr lang="en-GB" sz="3600" dirty="0" smtClean="0">
                <a:latin typeface="Helvetica" pitchFamily="2" charset="0"/>
              </a:rPr>
              <a:t>?</a:t>
            </a:r>
            <a:endParaRPr lang="x-none" sz="3600" b="1" dirty="0">
              <a:latin typeface="Helvetica" pitchFamily="2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07D6DDF2-323F-4F79-AEE2-5EFD63ACA121}"/>
              </a:ext>
            </a:extLst>
          </p:cNvPr>
          <p:cNvSpPr txBox="1">
            <a:spLocks/>
          </p:cNvSpPr>
          <p:nvPr/>
        </p:nvSpPr>
        <p:spPr>
          <a:xfrm>
            <a:off x="536087" y="1055218"/>
            <a:ext cx="11119828" cy="62805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>
              <a:buSzPct val="100000"/>
            </a:pPr>
            <a:endParaRPr lang="en-GB" sz="2400" dirty="0">
              <a:solidFill>
                <a:schemeClr val="bg2">
                  <a:lumMod val="50000"/>
                </a:schemeClr>
              </a:solidFill>
              <a:latin typeface="Helvetica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38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AD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xmlns="" id="{2CD66657-F11F-4312-8CCB-AAAF14218D04}"/>
              </a:ext>
            </a:extLst>
          </p:cNvPr>
          <p:cNvSpPr txBox="1">
            <a:spLocks/>
          </p:cNvSpPr>
          <p:nvPr/>
        </p:nvSpPr>
        <p:spPr>
          <a:xfrm>
            <a:off x="750894" y="1300505"/>
            <a:ext cx="11060284" cy="583826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2600" dirty="0" err="1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Más</a:t>
            </a:r>
            <a:r>
              <a:rPr lang="en-US" sz="2600" dirty="0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información</a:t>
            </a:r>
            <a:r>
              <a:rPr lang="en-US" sz="2600" b="1" dirty="0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disponible</a:t>
            </a:r>
            <a:r>
              <a:rPr lang="en-US" sz="2600" b="1" dirty="0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dirty="0" smtClean="0">
                <a:solidFill>
                  <a:schemeClr val="bg1"/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en:</a:t>
            </a:r>
            <a:r>
              <a:rPr lang="en-US" sz="2600" dirty="0">
                <a:solidFill>
                  <a:schemeClr val="bg1"/>
                </a:solidFill>
                <a:latin typeface="Helvetica"/>
                <a:cs typeface="Helvetica Neue" panose="02000503000000020004" pitchFamily="2" charset="0"/>
              </a:rPr>
              <a:t> </a:t>
            </a:r>
            <a:endParaRPr lang="en-US" sz="2600" dirty="0">
              <a:solidFill>
                <a:schemeClr val="bg1"/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xmlns="" id="{55F7D8E7-DD3A-4192-9FE4-8BAFCF3DE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582" y="4225503"/>
            <a:ext cx="1872208" cy="1299949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xmlns="" id="{F8CC02E7-7057-4248-A65C-4B24B28F9A40}"/>
              </a:ext>
            </a:extLst>
          </p:cNvPr>
          <p:cNvSpPr txBox="1">
            <a:spLocks/>
          </p:cNvSpPr>
          <p:nvPr/>
        </p:nvSpPr>
        <p:spPr>
          <a:xfrm>
            <a:off x="3790725" y="2752151"/>
            <a:ext cx="7529979" cy="69992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u="sng">
                <a:solidFill>
                  <a:schemeClr val="bg1"/>
                </a:solidFill>
                <a:latin typeface="Helvetica" pitchFamily="2" charset="0"/>
                <a:cs typeface="Arial Narrow Bold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www.transparency.org/en/projects/integritypacts</a:t>
            </a:r>
            <a:endParaRPr lang="en-US" sz="1600" u="sng">
              <a:solidFill>
                <a:schemeClr val="bg1"/>
              </a:solidFill>
              <a:latin typeface="Helvetica" pitchFamily="2" charset="0"/>
              <a:cs typeface="Arial Narrow Bold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9F3222D9-E87A-4210-BD97-EEBEE6A95BDB}"/>
              </a:ext>
            </a:extLst>
          </p:cNvPr>
          <p:cNvSpPr txBox="1">
            <a:spLocks/>
          </p:cNvSpPr>
          <p:nvPr/>
        </p:nvSpPr>
        <p:spPr>
          <a:xfrm>
            <a:off x="3790724" y="4527284"/>
            <a:ext cx="7529980" cy="69992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>
                <a:solidFill>
                  <a:schemeClr val="bg1"/>
                </a:solidFill>
                <a:latin typeface="Helvetica" pitchFamily="2" charset="0"/>
                <a:cs typeface="Arial Narrow Bold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ec.europa.eu/regional_policy/en/policy/how/improving-investment/integrity-pacts/</a:t>
            </a:r>
            <a:r>
              <a:rPr lang="en-US" sz="1600">
                <a:solidFill>
                  <a:schemeClr val="bg1"/>
                </a:solidFill>
                <a:latin typeface="Helvetica" pitchFamily="2" charset="0"/>
                <a:cs typeface="Arial Narrow Bold"/>
              </a:rPr>
              <a:t> </a:t>
            </a:r>
            <a:endParaRPr lang="en-US" sz="1600">
              <a:solidFill>
                <a:schemeClr val="bg1"/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16" name="Picture 15" descr="ti-A3logo.png">
            <a:extLst>
              <a:ext uri="{FF2B5EF4-FFF2-40B4-BE49-F238E27FC236}">
                <a16:creationId xmlns:a16="http://schemas.microsoft.com/office/drawing/2014/main" xmlns="" id="{AF6890B8-E80D-4AB9-89F2-5BD0EDE585E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030" y="2775229"/>
            <a:ext cx="2727311" cy="65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402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623</Words>
  <Application>Microsoft Office PowerPoint</Application>
  <PresentationFormat>Personalizado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Impulsores de la rendición de cuentas en la contratación pública</vt:lpstr>
      <vt:lpstr>Presentación de PowerPoint</vt:lpstr>
      <vt:lpstr>Presentación de PowerPoint</vt:lpstr>
      <vt:lpstr>M6 Highway</vt:lpstr>
      <vt:lpstr>Hospital Renovations</vt:lpstr>
      <vt:lpstr>¿Cómo impulsan los Pactos de Integridad el cambio en la contratación pública? </vt:lpstr>
      <vt:lpstr>¿Cómo comenzar?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</dc:title>
  <dc:creator>Rafael García Aceves</dc:creator>
  <cp:lastModifiedBy>Daiana Mailén Bouzo</cp:lastModifiedBy>
  <cp:revision>19</cp:revision>
  <dcterms:created xsi:type="dcterms:W3CDTF">2020-07-22T15:18:08Z</dcterms:created>
  <dcterms:modified xsi:type="dcterms:W3CDTF">2021-12-09T14:09:55Z</dcterms:modified>
</cp:coreProperties>
</file>